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89" r:id="rId3"/>
    <p:sldId id="307" r:id="rId4"/>
    <p:sldId id="313" r:id="rId5"/>
    <p:sldId id="314" r:id="rId6"/>
    <p:sldId id="315" r:id="rId7"/>
    <p:sldId id="316" r:id="rId8"/>
    <p:sldId id="312" r:id="rId9"/>
    <p:sldId id="317" r:id="rId10"/>
    <p:sldId id="309" r:id="rId11"/>
    <p:sldId id="318" r:id="rId12"/>
    <p:sldId id="311" r:id="rId13"/>
    <p:sldId id="274" r:id="rId14"/>
    <p:sldId id="319" r:id="rId15"/>
    <p:sldId id="330" r:id="rId16"/>
    <p:sldId id="331" r:id="rId17"/>
    <p:sldId id="323" r:id="rId18"/>
    <p:sldId id="332" r:id="rId19"/>
    <p:sldId id="333" r:id="rId20"/>
    <p:sldId id="334" r:id="rId21"/>
    <p:sldId id="335" r:id="rId22"/>
    <p:sldId id="336" r:id="rId23"/>
    <p:sldId id="324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85" r:id="rId46"/>
    <p:sldId id="386" r:id="rId47"/>
    <p:sldId id="359" r:id="rId48"/>
    <p:sldId id="384" r:id="rId49"/>
    <p:sldId id="387" r:id="rId50"/>
    <p:sldId id="360" r:id="rId51"/>
    <p:sldId id="361" r:id="rId52"/>
    <p:sldId id="389" r:id="rId53"/>
    <p:sldId id="362" r:id="rId54"/>
    <p:sldId id="375" r:id="rId55"/>
    <p:sldId id="391" r:id="rId56"/>
    <p:sldId id="405" r:id="rId57"/>
    <p:sldId id="363" r:id="rId58"/>
    <p:sldId id="406" r:id="rId59"/>
    <p:sldId id="364" r:id="rId60"/>
    <p:sldId id="392" r:id="rId61"/>
    <p:sldId id="365" r:id="rId62"/>
    <p:sldId id="367" r:id="rId63"/>
    <p:sldId id="394" r:id="rId64"/>
    <p:sldId id="368" r:id="rId65"/>
    <p:sldId id="395" r:id="rId66"/>
    <p:sldId id="407" r:id="rId67"/>
    <p:sldId id="366" r:id="rId68"/>
    <p:sldId id="396" r:id="rId69"/>
    <p:sldId id="408" r:id="rId70"/>
    <p:sldId id="370" r:id="rId71"/>
    <p:sldId id="398" r:id="rId72"/>
    <p:sldId id="371" r:id="rId73"/>
    <p:sldId id="399" r:id="rId74"/>
    <p:sldId id="372" r:id="rId75"/>
    <p:sldId id="400" r:id="rId76"/>
    <p:sldId id="374" r:id="rId77"/>
    <p:sldId id="373" r:id="rId78"/>
    <p:sldId id="409" r:id="rId79"/>
    <p:sldId id="376" r:id="rId80"/>
    <p:sldId id="403" r:id="rId81"/>
    <p:sldId id="377" r:id="rId82"/>
    <p:sldId id="410" r:id="rId83"/>
    <p:sldId id="378" r:id="rId84"/>
    <p:sldId id="269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93" autoAdjust="0"/>
  </p:normalViewPr>
  <p:slideViewPr>
    <p:cSldViewPr snapToGrid="0">
      <p:cViewPr varScale="1">
        <p:scale>
          <a:sx n="51" d="100"/>
          <a:sy n="51" d="100"/>
        </p:scale>
        <p:origin x="92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528AB-DEBD-4093-A54F-055887A156B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1B9D3-558D-41F5-9E44-6B892DDBD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0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1B9D3-558D-41F5-9E44-6B892DDBD39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1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4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6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7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84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2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0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6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9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EFC74-BCF9-4D2F-93BF-D1053BDA438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5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microsoft.com/office/2007/relationships/hdphoto" Target="../media/hdphoto1.wdp"/><Relationship Id="rId21" Type="http://schemas.openxmlformats.org/officeDocument/2006/relationships/image" Target="../media/image25.png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24" Type="http://schemas.microsoft.com/office/2007/relationships/hdphoto" Target="../media/hdphoto11.wdp"/><Relationship Id="rId5" Type="http://schemas.microsoft.com/office/2007/relationships/hdphoto" Target="../media/hdphoto2.wdp"/><Relationship Id="rId15" Type="http://schemas.openxmlformats.org/officeDocument/2006/relationships/image" Target="../media/image22.png"/><Relationship Id="rId23" Type="http://schemas.openxmlformats.org/officeDocument/2006/relationships/image" Target="../media/image26.jpeg"/><Relationship Id="rId28" Type="http://schemas.microsoft.com/office/2007/relationships/hdphoto" Target="../media/hdphoto13.wdp"/><Relationship Id="rId10" Type="http://schemas.openxmlformats.org/officeDocument/2006/relationships/image" Target="../media/image19.png"/><Relationship Id="rId19" Type="http://schemas.openxmlformats.org/officeDocument/2006/relationships/image" Target="../media/image24.jpeg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openxmlformats.org/officeDocument/2006/relationships/image" Target="../media/image21.jpeg"/><Relationship Id="rId22" Type="http://schemas.microsoft.com/office/2007/relationships/hdphoto" Target="../media/hdphoto10.wdp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microsoft.com/office/2007/relationships/hdphoto" Target="../media/hdphoto13.wdp"/><Relationship Id="rId21" Type="http://schemas.microsoft.com/office/2007/relationships/hdphoto" Target="../media/hdphoto17.wdp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microsoft.com/office/2007/relationships/hdphoto" Target="../media/hdphoto15.wdp"/><Relationship Id="rId25" Type="http://schemas.microsoft.com/office/2007/relationships/hdphoto" Target="../media/hdphoto19.wdp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microsoft.com/office/2007/relationships/hdphoto" Target="../media/hdphoto14.wdp"/><Relationship Id="rId23" Type="http://schemas.microsoft.com/office/2007/relationships/hdphoto" Target="../media/hdphoto18.wdp"/><Relationship Id="rId10" Type="http://schemas.openxmlformats.org/officeDocument/2006/relationships/image" Target="../media/image38.png"/><Relationship Id="rId19" Type="http://schemas.microsoft.com/office/2007/relationships/hdphoto" Target="../media/hdphoto16.wdp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46.png"/><Relationship Id="rId18" Type="http://schemas.openxmlformats.org/officeDocument/2006/relationships/image" Target="../media/image49.png"/><Relationship Id="rId3" Type="http://schemas.microsoft.com/office/2007/relationships/hdphoto" Target="../media/hdphoto13.wdp"/><Relationship Id="rId7" Type="http://schemas.openxmlformats.org/officeDocument/2006/relationships/image" Target="../media/image43.png"/><Relationship Id="rId12" Type="http://schemas.microsoft.com/office/2007/relationships/hdphoto" Target="../media/hdphoto17.wdp"/><Relationship Id="rId17" Type="http://schemas.openxmlformats.org/officeDocument/2006/relationships/image" Target="../media/image48.png"/><Relationship Id="rId2" Type="http://schemas.openxmlformats.org/officeDocument/2006/relationships/image" Target="../media/image28.png"/><Relationship Id="rId16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microsoft.com/office/2007/relationships/hdphoto" Target="../media/hdphoto16.wdp"/><Relationship Id="rId19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microsoft.com/office/2007/relationships/hdphoto" Target="../media/hdphoto1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31023" y="1268327"/>
            <a:ext cx="8449408" cy="4321346"/>
            <a:chOff x="2031023" y="1268327"/>
            <a:chExt cx="8449408" cy="4321346"/>
          </a:xfrm>
        </p:grpSpPr>
        <p:sp>
          <p:nvSpPr>
            <p:cNvPr id="4" name="자유형 3"/>
            <p:cNvSpPr/>
            <p:nvPr/>
          </p:nvSpPr>
          <p:spPr>
            <a:xfrm>
              <a:off x="2031023" y="1448897"/>
              <a:ext cx="8449408" cy="3702511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025071" y="1345763"/>
              <a:ext cx="7050914" cy="4094421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2159248" y="1969256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619838" y="4445099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9220977" y="4938893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141346" y="1549221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988306" y="5488383"/>
              <a:ext cx="741865" cy="101290"/>
              <a:chOff x="7501468" y="5331072"/>
              <a:chExt cx="495091" cy="8804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924559" y="534711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818787" y="534310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3000781" y="1268327"/>
              <a:ext cx="424877" cy="92061"/>
              <a:chOff x="7501468" y="5331072"/>
              <a:chExt cx="283546" cy="8002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301833" y="2273403"/>
              <a:ext cx="7669022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소셜 미디어 기반 </a:t>
              </a:r>
              <a:r>
                <a:rPr lang="en-US" altLang="ko-KR" sz="32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YOLO</a:t>
              </a:r>
              <a:r>
                <a:rPr lang="ko-KR" altLang="en-US" sz="32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라이프 서비스를</a:t>
              </a:r>
              <a:endParaRPr lang="en-US" altLang="ko-KR" sz="32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제공하는 </a:t>
              </a:r>
              <a:r>
                <a:rPr lang="en-US" altLang="ko-KR" sz="32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1</a:t>
              </a:r>
              <a:r>
                <a:rPr lang="ko-KR" altLang="en-US" sz="32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인 가구 애플리케이션</a:t>
              </a:r>
              <a:endParaRPr lang="en-US" altLang="ko-KR" sz="32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ko-KR" altLang="en-US" sz="76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홀로</a:t>
              </a:r>
              <a:r>
                <a:rPr lang="en-US" altLang="ko-KR" sz="76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YOLO</a:t>
              </a:r>
              <a:endParaRPr lang="ko-KR" altLang="en-US" sz="76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070721" y="6243788"/>
            <a:ext cx="20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cs typeface="Open Sans Semibold" panose="020B0706030804020204" pitchFamily="34" charset="0"/>
              </a:rPr>
              <a:t>Made by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  <a:cs typeface="Open Sans Semibold" panose="020B0706030804020204" pitchFamily="34" charset="0"/>
              </a:rPr>
              <a:t>뫼비우스</a:t>
            </a:r>
            <a:endParaRPr lang="ko-KR" altLang="en-US" sz="4800" dirty="0">
              <a:latin typeface="a옛날목욕탕L" panose="02020600000000000000" pitchFamily="18" charset="-127"/>
              <a:ea typeface="a옛날목욕탕L" panose="02020600000000000000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2382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Item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포지셔닝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4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3D087-717E-4011-9E13-A90E2AC992E9}"/>
              </a:ext>
            </a:extLst>
          </p:cNvPr>
          <p:cNvSpPr/>
          <p:nvPr/>
        </p:nvSpPr>
        <p:spPr>
          <a:xfrm>
            <a:off x="3497780" y="1793408"/>
            <a:ext cx="5846240" cy="34434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597E3B-902D-4E14-9DC7-F07424DC2E23}"/>
              </a:ext>
            </a:extLst>
          </p:cNvPr>
          <p:cNvCxnSpPr>
            <a:stCxn id="10" idx="1"/>
            <a:endCxn id="10" idx="3"/>
          </p:cNvCxnSpPr>
          <p:nvPr/>
        </p:nvCxnSpPr>
        <p:spPr>
          <a:xfrm>
            <a:off x="3497780" y="3515112"/>
            <a:ext cx="5846240" cy="0"/>
          </a:xfrm>
          <a:prstGeom prst="lin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50E7287-E8E2-42CA-91C8-6BD918A6CF92}"/>
              </a:ext>
            </a:extLst>
          </p:cNvPr>
          <p:cNvCxnSpPr>
            <a:stCxn id="10" idx="0"/>
            <a:endCxn id="10" idx="2"/>
          </p:cNvCxnSpPr>
          <p:nvPr/>
        </p:nvCxnSpPr>
        <p:spPr>
          <a:xfrm>
            <a:off x="6420900" y="1793408"/>
            <a:ext cx="0" cy="3443408"/>
          </a:xfrm>
          <a:prstGeom prst="lin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BA29F-D967-4007-9285-35733C66590A}"/>
              </a:ext>
            </a:extLst>
          </p:cNvPr>
          <p:cNvSpPr txBox="1"/>
          <p:nvPr/>
        </p:nvSpPr>
        <p:spPr>
          <a:xfrm>
            <a:off x="2326965" y="1912315"/>
            <a:ext cx="111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4350-947E-452C-B27B-2C0EA4514E48}"/>
              </a:ext>
            </a:extLst>
          </p:cNvPr>
          <p:cNvSpPr txBox="1"/>
          <p:nvPr/>
        </p:nvSpPr>
        <p:spPr>
          <a:xfrm>
            <a:off x="8544640" y="5282588"/>
            <a:ext cx="122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491A1-A895-4220-8C12-3599CD5E7A7E}"/>
              </a:ext>
            </a:extLst>
          </p:cNvPr>
          <p:cNvSpPr txBox="1"/>
          <p:nvPr/>
        </p:nvSpPr>
        <p:spPr>
          <a:xfrm>
            <a:off x="2579737" y="4820922"/>
            <a:ext cx="92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B6566-3525-4B11-9F56-C924B244D131}"/>
              </a:ext>
            </a:extLst>
          </p:cNvPr>
          <p:cNvSpPr txBox="1"/>
          <p:nvPr/>
        </p:nvSpPr>
        <p:spPr>
          <a:xfrm>
            <a:off x="3427767" y="5271096"/>
            <a:ext cx="92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AF948-6438-4439-8907-FD4494462CB6}"/>
              </a:ext>
            </a:extLst>
          </p:cNvPr>
          <p:cNvSpPr txBox="1"/>
          <p:nvPr/>
        </p:nvSpPr>
        <p:spPr>
          <a:xfrm>
            <a:off x="2326965" y="3299842"/>
            <a:ext cx="117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참여성</a:t>
            </a:r>
            <a:endParaRPr lang="ko-KR" altLang="en-US" sz="2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02649-F0BA-4D4C-814C-EBCB9103D162}"/>
              </a:ext>
            </a:extLst>
          </p:cNvPr>
          <p:cNvSpPr txBox="1"/>
          <p:nvPr/>
        </p:nvSpPr>
        <p:spPr>
          <a:xfrm>
            <a:off x="5831098" y="5282587"/>
            <a:ext cx="117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기능성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4103EE-2979-45CB-917E-7F6C947F344A}"/>
              </a:ext>
            </a:extLst>
          </p:cNvPr>
          <p:cNvSpPr/>
          <p:nvPr/>
        </p:nvSpPr>
        <p:spPr>
          <a:xfrm>
            <a:off x="5026117" y="4175321"/>
            <a:ext cx="1609961" cy="66630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혼밥인의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만찬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0E3AA46-C5EB-4A23-8D0F-AC8DC08F5284}"/>
              </a:ext>
            </a:extLst>
          </p:cNvPr>
          <p:cNvSpPr/>
          <p:nvPr/>
        </p:nvSpPr>
        <p:spPr>
          <a:xfrm>
            <a:off x="6379419" y="4172075"/>
            <a:ext cx="1609961" cy="666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혼밥천국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79E38A-D178-4EBB-A29C-E30FC5CCA61D}"/>
              </a:ext>
            </a:extLst>
          </p:cNvPr>
          <p:cNvSpPr/>
          <p:nvPr/>
        </p:nvSpPr>
        <p:spPr>
          <a:xfrm>
            <a:off x="7212798" y="1981701"/>
            <a:ext cx="1609961" cy="666305"/>
          </a:xfrm>
          <a:prstGeom prst="ellipse">
            <a:avLst/>
          </a:prstGeom>
          <a:solidFill>
            <a:srgbClr val="F2991B"/>
          </a:solidFill>
          <a:ln>
            <a:solidFill>
              <a:srgbClr val="F29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홀로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0E3AA46-C5EB-4A23-8D0F-AC8DC08F5284}"/>
              </a:ext>
            </a:extLst>
          </p:cNvPr>
          <p:cNvSpPr/>
          <p:nvPr/>
        </p:nvSpPr>
        <p:spPr>
          <a:xfrm>
            <a:off x="4011758" y="1912315"/>
            <a:ext cx="1609961" cy="66630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혼자놀기판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6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3" y="145547"/>
            <a:ext cx="6003696" cy="67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파급 효과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5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1207333" y="1698475"/>
            <a:ext cx="6605172" cy="696599"/>
            <a:chOff x="4427984" y="4707090"/>
            <a:chExt cx="4047256" cy="46166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03244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정보를 </a:t>
              </a:r>
              <a:r>
                <a:rPr lang="en-US" altLang="ko-KR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‘</a:t>
              </a:r>
              <a:r>
                <a:rPr lang="ko-KR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직접 체험</a:t>
              </a:r>
              <a:r>
                <a:rPr lang="en-US" altLang="ko-KR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’ </a:t>
              </a:r>
              <a:r>
                <a:rPr lang="ko-KR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한 것을 바탕으로 제공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1207333" y="3783898"/>
            <a:ext cx="4263025" cy="648327"/>
            <a:chOff x="4427984" y="4707090"/>
            <a:chExt cx="4047256" cy="46166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03244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자신의 정보를 공유함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A5EAEA-F621-4CE4-A389-CF1C9AF7A0FE}"/>
              </a:ext>
            </a:extLst>
          </p:cNvPr>
          <p:cNvGrpSpPr/>
          <p:nvPr/>
        </p:nvGrpSpPr>
        <p:grpSpPr>
          <a:xfrm>
            <a:off x="1411232" y="2103431"/>
            <a:ext cx="10299505" cy="1121034"/>
            <a:chOff x="1160713" y="3130123"/>
            <a:chExt cx="9208642" cy="831783"/>
          </a:xfrm>
        </p:grpSpPr>
        <p:cxnSp>
          <p:nvCxnSpPr>
            <p:cNvPr id="19" name="꺾인 연결선 18"/>
            <p:cNvCxnSpPr/>
            <p:nvPr/>
          </p:nvCxnSpPr>
          <p:spPr>
            <a:xfrm rot="16200000" flipH="1">
              <a:off x="1011030" y="3279806"/>
              <a:ext cx="623166" cy="323799"/>
            </a:xfrm>
            <a:prstGeom prst="bentConnector3">
              <a:avLst>
                <a:gd name="adj1" fmla="val 100658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238F9B-125A-42AC-AD1D-1FBF4F82F44F}"/>
                </a:ext>
              </a:extLst>
            </p:cNvPr>
            <p:cNvGrpSpPr/>
            <p:nvPr/>
          </p:nvGrpSpPr>
          <p:grpSpPr>
            <a:xfrm>
              <a:off x="1619672" y="3500241"/>
              <a:ext cx="8749683" cy="461665"/>
              <a:chOff x="4427984" y="4684875"/>
              <a:chExt cx="4769202" cy="46166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B13B0D3-C5E4-4EDF-9CE0-20F64424F968}"/>
                  </a:ext>
                </a:extLst>
              </p:cNvPr>
              <p:cNvSpPr/>
              <p:nvPr/>
            </p:nvSpPr>
            <p:spPr>
              <a:xfrm>
                <a:off x="4427984" y="5004414"/>
                <a:ext cx="4032448" cy="7200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5CE405-272D-458A-9CBC-4229BBFC8A1B}"/>
                  </a:ext>
                </a:extLst>
              </p:cNvPr>
              <p:cNvSpPr txBox="1"/>
              <p:nvPr/>
            </p:nvSpPr>
            <p:spPr>
              <a:xfrm>
                <a:off x="4441286" y="4684875"/>
                <a:ext cx="4755900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신뢰성 있는 정보를 얻거나 제공할 수 있는 플랫폼이 될 것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357F1A-EE9D-422F-9C1A-50F4D053286F}"/>
              </a:ext>
            </a:extLst>
          </p:cNvPr>
          <p:cNvGrpSpPr/>
          <p:nvPr/>
        </p:nvGrpSpPr>
        <p:grpSpPr>
          <a:xfrm>
            <a:off x="1454285" y="4245563"/>
            <a:ext cx="8411610" cy="1096458"/>
            <a:chOff x="1203765" y="4967458"/>
            <a:chExt cx="7776994" cy="859678"/>
          </a:xfrm>
        </p:grpSpPr>
        <p:cxnSp>
          <p:nvCxnSpPr>
            <p:cNvPr id="24" name="꺾인 연결선 23"/>
            <p:cNvCxnSpPr/>
            <p:nvPr/>
          </p:nvCxnSpPr>
          <p:spPr>
            <a:xfrm rot="16200000" flipH="1">
              <a:off x="1054082" y="5117141"/>
              <a:ext cx="623166" cy="323799"/>
            </a:xfrm>
            <a:prstGeom prst="bentConnector3">
              <a:avLst>
                <a:gd name="adj1" fmla="val 100658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238F9B-125A-42AC-AD1D-1FBF4F82F44F}"/>
                </a:ext>
              </a:extLst>
            </p:cNvPr>
            <p:cNvGrpSpPr/>
            <p:nvPr/>
          </p:nvGrpSpPr>
          <p:grpSpPr>
            <a:xfrm>
              <a:off x="1555574" y="5365471"/>
              <a:ext cx="7425185" cy="461665"/>
              <a:chOff x="4427984" y="4707090"/>
              <a:chExt cx="4047256" cy="46166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B13B0D3-C5E4-4EDF-9CE0-20F64424F968}"/>
                  </a:ext>
                </a:extLst>
              </p:cNvPr>
              <p:cNvSpPr/>
              <p:nvPr/>
            </p:nvSpPr>
            <p:spPr>
              <a:xfrm>
                <a:off x="4427984" y="5004414"/>
                <a:ext cx="4032448" cy="7200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5CE405-272D-458A-9CBC-4229BBFC8A1B}"/>
                  </a:ext>
                </a:extLst>
              </p:cNvPr>
              <p:cNvSpPr txBox="1"/>
              <p:nvPr/>
            </p:nvSpPr>
            <p:spPr>
              <a:xfrm>
                <a:off x="4442792" y="4707090"/>
                <a:ext cx="4032448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다른 사람들과 관계를 맺거나 관계를 향상시킬 수 있음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855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3" y="145547"/>
            <a:ext cx="6003696" cy="67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</a:rPr>
              <a:t>개발 프로세스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84352" y="1587408"/>
            <a:ext cx="4345593" cy="461665"/>
            <a:chOff x="1157065" y="1860123"/>
            <a:chExt cx="4345593" cy="461665"/>
          </a:xfrm>
        </p:grpSpPr>
        <p:grpSp>
          <p:nvGrpSpPr>
            <p:cNvPr id="11" name="그룹 10"/>
            <p:cNvGrpSpPr/>
            <p:nvPr/>
          </p:nvGrpSpPr>
          <p:grpSpPr>
            <a:xfrm>
              <a:off x="1223358" y="2082332"/>
              <a:ext cx="3852698" cy="208414"/>
              <a:chOff x="3168018" y="2682995"/>
              <a:chExt cx="3852698" cy="20841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0F0FA63-C035-42E2-BB53-C9D36E1088BF}"/>
                  </a:ext>
                </a:extLst>
              </p:cNvPr>
              <p:cNvSpPr/>
              <p:nvPr/>
            </p:nvSpPr>
            <p:spPr>
              <a:xfrm>
                <a:off x="3168018" y="2682995"/>
                <a:ext cx="216024" cy="1440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C20CFF9-FFD8-485E-BFEC-0DBE7F6BDEBD}"/>
                  </a:ext>
                </a:extLst>
              </p:cNvPr>
              <p:cNvSpPr/>
              <p:nvPr/>
            </p:nvSpPr>
            <p:spPr>
              <a:xfrm>
                <a:off x="3528328" y="2827011"/>
                <a:ext cx="3492388" cy="643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157065" y="1860123"/>
              <a:ext cx="43455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buFont typeface="Wingdings" panose="05000000000000000000" pitchFamily="2" charset="2"/>
                <a:buChar char="ü"/>
              </a:pPr>
              <a:r>
                <a:rPr lang="en-US" altLang="ko-KR" sz="2400" dirty="0" smtClean="0">
                  <a:latin typeface="+mj-ea"/>
                  <a:ea typeface="+mj-ea"/>
                </a:rPr>
                <a:t>XP(</a:t>
              </a:r>
              <a:r>
                <a:rPr lang="en-US" altLang="ko-KR" sz="2400" dirty="0" err="1" smtClean="0">
                  <a:latin typeface="+mj-ea"/>
                  <a:ea typeface="+mj-ea"/>
                </a:rPr>
                <a:t>eXtreme</a:t>
              </a:r>
              <a:r>
                <a:rPr lang="en-US" altLang="ko-KR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 smtClean="0">
                  <a:latin typeface="+mj-ea"/>
                  <a:ea typeface="+mj-ea"/>
                </a:rPr>
                <a:t>Programing</a:t>
              </a:r>
              <a:r>
                <a:rPr lang="en-US" altLang="ko-KR" sz="2400" dirty="0">
                  <a:latin typeface="+mj-ea"/>
                  <a:ea typeface="+mj-ea"/>
                </a:rPr>
                <a:t>)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2486" t="7747" r="1451" b="4143"/>
          <a:stretch/>
        </p:blipFill>
        <p:spPr>
          <a:xfrm>
            <a:off x="289874" y="2475071"/>
            <a:ext cx="4940071" cy="30963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7380" y="5997413"/>
            <a:ext cx="221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그림</a:t>
            </a:r>
            <a:r>
              <a:rPr lang="en-US" altLang="ko-KR" sz="1200" dirty="0" smtClean="0"/>
              <a:t>] XP </a:t>
            </a:r>
            <a:r>
              <a:rPr lang="ko-KR" altLang="en-US" sz="1200" dirty="0" smtClean="0"/>
              <a:t>방법론의 개발 절차</a:t>
            </a:r>
            <a:endParaRPr lang="ko-KR" altLang="en-US" sz="1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85820" y="2475071"/>
            <a:ext cx="6706180" cy="3473318"/>
            <a:chOff x="1619672" y="2656971"/>
            <a:chExt cx="6984776" cy="3247436"/>
          </a:xfrm>
        </p:grpSpPr>
        <p:grpSp>
          <p:nvGrpSpPr>
            <p:cNvPr id="19" name="그룹 18"/>
            <p:cNvGrpSpPr/>
            <p:nvPr/>
          </p:nvGrpSpPr>
          <p:grpSpPr>
            <a:xfrm>
              <a:off x="1619672" y="4391458"/>
              <a:ext cx="5657722" cy="1512949"/>
              <a:chOff x="1938614" y="2807451"/>
              <a:chExt cx="5657722" cy="151294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938615" y="2807451"/>
                <a:ext cx="5657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buFont typeface="Arial" panose="020B0604020202020204" pitchFamily="34" charset="0"/>
                  <a:buChar char="•"/>
                </a:pPr>
                <a:r>
                  <a:rPr lang="ko-KR" altLang="en-US" sz="2000" b="1" dirty="0" smtClean="0">
                    <a:latin typeface="+mj-ea"/>
                    <a:ea typeface="+mj-ea"/>
                  </a:rPr>
                  <a:t>지속적인 수정 및 변경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 장려</a:t>
                </a:r>
                <a:endParaRPr lang="en-US" altLang="ko-KR" sz="2000" dirty="0" smtClean="0">
                  <a:latin typeface="+mj-ea"/>
                  <a:ea typeface="+mj-e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38614" y="3376881"/>
                <a:ext cx="5657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buFont typeface="Arial" panose="020B0604020202020204" pitchFamily="34" charset="0"/>
                  <a:buChar char="•"/>
                </a:pPr>
                <a:r>
                  <a:rPr lang="ko-KR" altLang="en-US" sz="2000" b="1" dirty="0" smtClean="0">
                    <a:latin typeface="+mj-ea"/>
                    <a:ea typeface="+mj-ea"/>
                  </a:rPr>
                  <a:t>빠르게 변화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하는 요구사항에 적응 가능</a:t>
                </a:r>
                <a:endParaRPr lang="en-US" altLang="ko-KR" sz="2000" dirty="0" smtClean="0">
                  <a:latin typeface="+mj-ea"/>
                  <a:ea typeface="+mj-ea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938614" y="3946310"/>
                <a:ext cx="5146836" cy="374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+mj-ea"/>
                    <a:ea typeface="+mj-ea"/>
                  </a:rPr>
                  <a:t>중소규모 </a:t>
                </a:r>
                <a:r>
                  <a:rPr lang="ko-KR" altLang="en-US" sz="2000" dirty="0">
                    <a:latin typeface="+mj-ea"/>
                    <a:ea typeface="+mj-ea"/>
                  </a:rPr>
                  <a:t>팀을 위한 </a:t>
                </a:r>
                <a:r>
                  <a:rPr lang="ko-KR" altLang="en-US" sz="2000" b="1" dirty="0" smtClean="0">
                    <a:latin typeface="+mj-ea"/>
                    <a:ea typeface="+mj-ea"/>
                  </a:rPr>
                  <a:t>경량화 </a:t>
                </a:r>
                <a:r>
                  <a:rPr lang="ko-KR" altLang="en-US" sz="2000" b="1" dirty="0">
                    <a:latin typeface="+mj-ea"/>
                    <a:ea typeface="+mj-ea"/>
                  </a:rPr>
                  <a:t>된 </a:t>
                </a:r>
                <a:r>
                  <a:rPr lang="ko-KR" altLang="en-US" sz="2000" b="1" dirty="0" smtClean="0">
                    <a:latin typeface="+mj-ea"/>
                    <a:ea typeface="+mj-ea"/>
                  </a:rPr>
                  <a:t>방법론</a:t>
                </a:r>
                <a:endParaRPr lang="en-US" altLang="ko-KR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619672" y="2656971"/>
              <a:ext cx="6984776" cy="1320480"/>
              <a:chOff x="1619672" y="2656971"/>
              <a:chExt cx="6984776" cy="1320480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619672" y="2656971"/>
                <a:ext cx="6737840" cy="912661"/>
                <a:chOff x="1938616" y="2186072"/>
                <a:chExt cx="6737840" cy="912661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1938616" y="2186072"/>
                  <a:ext cx="43455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fontAlgn="base">
                    <a:buFont typeface="Arial" panose="020B0604020202020204" pitchFamily="34" charset="0"/>
                    <a:buChar char="•"/>
                  </a:pPr>
                  <a:r>
                    <a:rPr lang="en-US" altLang="ko-KR" sz="2000" b="1" dirty="0" smtClean="0">
                      <a:latin typeface="+mj-ea"/>
                      <a:ea typeface="+mj-ea"/>
                    </a:rPr>
                    <a:t>Agile </a:t>
                  </a:r>
                  <a:r>
                    <a:rPr lang="ko-KR" altLang="en-US" sz="2000" b="1" dirty="0" smtClean="0">
                      <a:latin typeface="+mj-ea"/>
                      <a:ea typeface="+mj-ea"/>
                    </a:rPr>
                    <a:t>방법론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 중 하나</a:t>
                  </a:r>
                  <a:endParaRPr lang="en-US" altLang="ko-KR" sz="2000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2286000" y="2729401"/>
                  <a:ext cx="639045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ko-KR" altLang="en-US" dirty="0" smtClean="0"/>
                    <a:t>신속하고 </a:t>
                  </a:r>
                  <a:r>
                    <a:rPr lang="ko-KR" altLang="en-US" dirty="0"/>
                    <a:t>변화에 </a:t>
                  </a:r>
                  <a:r>
                    <a:rPr lang="ko-KR" altLang="en-US" dirty="0" smtClean="0"/>
                    <a:t>유연한 경량 </a:t>
                  </a:r>
                  <a:r>
                    <a:rPr lang="ko-KR" altLang="en-US" dirty="0"/>
                    <a:t>개발 방법론 </a:t>
                  </a:r>
                  <a:r>
                    <a:rPr lang="ko-KR" altLang="en-US" dirty="0" smtClean="0"/>
                    <a:t>전체</a:t>
                  </a:r>
                  <a:r>
                    <a:rPr lang="ko-KR" altLang="en-US" dirty="0"/>
                    <a:t>를</a:t>
                  </a:r>
                  <a:r>
                    <a:rPr lang="ko-KR" altLang="en-US" dirty="0" smtClean="0"/>
                    <a:t> 총칭</a:t>
                  </a:r>
                  <a:endParaRPr lang="en-US" altLang="ko-KR" dirty="0" smtClean="0"/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1967056" y="3608119"/>
                <a:ext cx="66373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 smtClean="0"/>
                  <a:t>반복</a:t>
                </a:r>
                <a:r>
                  <a:rPr lang="en-US" altLang="ko-KR" dirty="0" smtClean="0"/>
                  <a:t>(</a:t>
                </a:r>
                <a:r>
                  <a:rPr lang="en-US" altLang="ko-KR" dirty="0"/>
                  <a:t>Iteration)</a:t>
                </a:r>
                <a:r>
                  <a:rPr lang="ko-KR" altLang="en-US" dirty="0"/>
                  <a:t>을 통해 </a:t>
                </a:r>
                <a:r>
                  <a:rPr lang="ko-KR" altLang="en-US" dirty="0" smtClean="0"/>
                  <a:t>위험을 최소화하는 개발방법론</a:t>
                </a:r>
                <a:endParaRPr lang="en-US" altLang="ko-KR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97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7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CASE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도구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9" name="_x422430512" descr="EMB000007ac20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9" y="2281090"/>
            <a:ext cx="3039667" cy="264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4486" y="1567541"/>
            <a:ext cx="232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Trello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40331" y="156754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Drive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_x422423240" descr="EMB000007ac20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039" y="2280330"/>
            <a:ext cx="3404676" cy="26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227407" y="1611853"/>
            <a:ext cx="179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_x422425832" descr="EMB000007ac206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322" y="2248934"/>
            <a:ext cx="3251867" cy="272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1446" y="5437109"/>
            <a:ext cx="2675347" cy="39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j-ea"/>
                <a:ea typeface="+mj-ea"/>
              </a:rPr>
              <a:t>실시간 정보 공유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8885" y="5435944"/>
            <a:ext cx="1780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j-ea"/>
                <a:ea typeface="+mj-ea"/>
              </a:rPr>
              <a:t>파일 관리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13652" y="5435944"/>
            <a:ext cx="2371444" cy="39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j-ea"/>
                <a:ea typeface="+mj-ea"/>
              </a:rPr>
              <a:t>소스코드 관리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9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8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SWOT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분석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4115417" y="2848875"/>
            <a:ext cx="3060340" cy="369332"/>
            <a:chOff x="4456422" y="4707511"/>
            <a:chExt cx="3248255" cy="3213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555686" y="4925452"/>
              <a:ext cx="2766844" cy="724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56422" y="4707511"/>
              <a:ext cx="3248255" cy="32130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카테고리를 통한 검색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4129238" y="4020354"/>
            <a:ext cx="3118528" cy="369374"/>
            <a:chOff x="4442793" y="4707090"/>
            <a:chExt cx="3341567" cy="3213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541954" y="4956428"/>
              <a:ext cx="1622087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3" y="4707090"/>
              <a:ext cx="3341567" cy="32134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새로운 기능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151421" y="1971709"/>
            <a:ext cx="4231933" cy="378038"/>
            <a:chOff x="2771800" y="1720018"/>
            <a:chExt cx="4231933" cy="37803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2842550" y="1998228"/>
              <a:ext cx="4161183" cy="998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2771800" y="1720018"/>
              <a:ext cx="41611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사용자가 직접 콘텐츠</a:t>
              </a:r>
              <a:r>
                <a:rPr lang="en-US" altLang="ko-KR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게시물</a:t>
              </a:r>
              <a:r>
                <a:rPr lang="en-US" altLang="ko-KR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등록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51221" y="2724231"/>
            <a:ext cx="1264063" cy="1047678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2742480" y="2895764"/>
            <a:ext cx="65307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492170" y="3483877"/>
            <a:ext cx="379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43509" y="3330569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신속성</a:t>
            </a:r>
            <a:r>
              <a:rPr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정확성</a:t>
            </a:r>
            <a:r>
              <a:rPr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신뢰성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439453" y="4636005"/>
            <a:ext cx="379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90792" y="4482697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버킷리스트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3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8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SWOT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분석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84708" y="2780560"/>
            <a:ext cx="1264063" cy="1047678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2436040" y="2966764"/>
            <a:ext cx="65307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829439" y="2028038"/>
            <a:ext cx="4880005" cy="646331"/>
            <a:chOff x="2771800" y="1720018"/>
            <a:chExt cx="4231933" cy="6463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2842550" y="1998228"/>
              <a:ext cx="4161183" cy="998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2771800" y="1720018"/>
              <a:ext cx="4161183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유사 애플리케이션의 기존 이용자들 존재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829439" y="3726612"/>
            <a:ext cx="2503741" cy="433443"/>
            <a:chOff x="2771800" y="1720018"/>
            <a:chExt cx="4231933" cy="37803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2842550" y="1998228"/>
              <a:ext cx="4161183" cy="998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2771800" y="1720018"/>
              <a:ext cx="41611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광범위한 카테고리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>
            <a:off x="4378057" y="4518701"/>
            <a:ext cx="379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21011" y="4334035"/>
            <a:ext cx="504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부정확한 카테고리 설정을 방지하기 위한 전략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4378057" y="2725466"/>
            <a:ext cx="379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21012" y="2540800"/>
            <a:ext cx="471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혼자</a:t>
            </a:r>
            <a:r>
              <a:rPr lang="en-US" altLang="ko-K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‘YOLO’ </a:t>
            </a:r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두가지 요구를 충족시켜줄 차별화된 기능 홍보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9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8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SWOT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분석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4115417" y="2570928"/>
            <a:ext cx="3060340" cy="369332"/>
            <a:chOff x="4456422" y="4707511"/>
            <a:chExt cx="3248255" cy="32130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555686" y="4925452"/>
              <a:ext cx="2766844" cy="724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56422" y="4707511"/>
              <a:ext cx="3248255" cy="32130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YOLO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에 대한 인식 개선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151422" y="2001004"/>
            <a:ext cx="3240360" cy="385548"/>
            <a:chOff x="2771800" y="1720018"/>
            <a:chExt cx="4231933" cy="37803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2842550" y="1998228"/>
              <a:ext cx="4161183" cy="998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2771800" y="1720018"/>
              <a:ext cx="41611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홀로족을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위한 시장 확대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351221" y="1964590"/>
            <a:ext cx="1264063" cy="1047678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2742480" y="2136123"/>
            <a:ext cx="65307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51221" y="3793821"/>
            <a:ext cx="1264063" cy="1047678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2742480" y="3964397"/>
            <a:ext cx="65307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4385471" y="4422811"/>
            <a:ext cx="3793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71501" y="4238145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연령대를 유인할 수 있는 새로운 서비스 고려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095952" y="3743381"/>
            <a:ext cx="4880005" cy="378038"/>
            <a:chOff x="2771800" y="1720018"/>
            <a:chExt cx="4231933" cy="37803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2842550" y="1998228"/>
              <a:ext cx="4161183" cy="998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2771800" y="1720018"/>
              <a:ext cx="41611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20-30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대에 집중된 이용자의 연령대 분포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2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9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목업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로그인 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&amp; </a:t>
            </a:r>
            <a:r>
              <a:rPr lang="ko-KR" altLang="en-US" sz="28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회원가입</a:t>
            </a:r>
            <a:endParaRPr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F653D8F3-8A34-4B26-AD9A-6AD5DE948012}"/>
              </a:ext>
            </a:extLst>
          </p:cNvPr>
          <p:cNvSpPr/>
          <p:nvPr/>
        </p:nvSpPr>
        <p:spPr>
          <a:xfrm>
            <a:off x="2140821" y="879923"/>
            <a:ext cx="3384376" cy="55990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F5546B-D77D-4CBE-8875-BBB569463224}"/>
              </a:ext>
            </a:extLst>
          </p:cNvPr>
          <p:cNvSpPr/>
          <p:nvPr/>
        </p:nvSpPr>
        <p:spPr>
          <a:xfrm>
            <a:off x="2212829" y="1549430"/>
            <a:ext cx="3240360" cy="4353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4019A9-A40A-486A-B1B2-D78D82C436AB}"/>
              </a:ext>
            </a:extLst>
          </p:cNvPr>
          <p:cNvSpPr/>
          <p:nvPr/>
        </p:nvSpPr>
        <p:spPr>
          <a:xfrm>
            <a:off x="2212829" y="1549431"/>
            <a:ext cx="3240360" cy="529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47FF5-94E4-4028-AD73-3E25D3D1FBD0}"/>
              </a:ext>
            </a:extLst>
          </p:cNvPr>
          <p:cNvSpPr txBox="1"/>
          <p:nvPr/>
        </p:nvSpPr>
        <p:spPr>
          <a:xfrm>
            <a:off x="2788893" y="1479164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발레리노" pitchFamily="18" charset="-127"/>
                <a:ea typeface="a발레리노" pitchFamily="18" charset="-127"/>
              </a:rPr>
              <a:t>홀로</a:t>
            </a:r>
            <a:r>
              <a:rPr lang="en-US" altLang="ko-KR" sz="3200" dirty="0">
                <a:latin typeface="a발레리노" pitchFamily="18" charset="-127"/>
                <a:ea typeface="a발레리노" pitchFamily="18" charset="-127"/>
              </a:rPr>
              <a:t>YOLO</a:t>
            </a:r>
            <a:endParaRPr lang="ko-KR" altLang="en-US" sz="3200" dirty="0">
              <a:latin typeface="a발레리노" pitchFamily="18" charset="-127"/>
              <a:ea typeface="a발레리노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6A594-23D2-4DFB-A6A1-A78CFBF88F50}"/>
              </a:ext>
            </a:extLst>
          </p:cNvPr>
          <p:cNvSpPr txBox="1"/>
          <p:nvPr/>
        </p:nvSpPr>
        <p:spPr>
          <a:xfrm>
            <a:off x="2644877" y="248553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ID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D7857-9271-454A-8191-BB7D71B324A7}"/>
              </a:ext>
            </a:extLst>
          </p:cNvPr>
          <p:cNvSpPr txBox="1"/>
          <p:nvPr/>
        </p:nvSpPr>
        <p:spPr>
          <a:xfrm>
            <a:off x="2356845" y="298029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비밀번호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04B6B-3562-4755-979B-0CEF035FCF8D}"/>
              </a:ext>
            </a:extLst>
          </p:cNvPr>
          <p:cNvSpPr txBox="1"/>
          <p:nvPr/>
        </p:nvSpPr>
        <p:spPr>
          <a:xfrm>
            <a:off x="3580981" y="2500924"/>
            <a:ext cx="1728192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뫼비우스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E3AA9-440B-418E-9EE3-731830D68DB2}"/>
              </a:ext>
            </a:extLst>
          </p:cNvPr>
          <p:cNvSpPr txBox="1"/>
          <p:nvPr/>
        </p:nvSpPr>
        <p:spPr>
          <a:xfrm>
            <a:off x="3580981" y="3023993"/>
            <a:ext cx="1728192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****</a:t>
            </a:r>
            <a:endParaRPr lang="ko-KR" altLang="en-US" sz="17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A37B3-7E5D-4CE0-9540-DA3DFCE83DB9}"/>
              </a:ext>
            </a:extLst>
          </p:cNvPr>
          <p:cNvSpPr txBox="1"/>
          <p:nvPr/>
        </p:nvSpPr>
        <p:spPr>
          <a:xfrm>
            <a:off x="2644877" y="4003800"/>
            <a:ext cx="936104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로그인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CD3A5-CC0C-4032-BE30-C221085D057F}"/>
              </a:ext>
            </a:extLst>
          </p:cNvPr>
          <p:cNvSpPr txBox="1"/>
          <p:nvPr/>
        </p:nvSpPr>
        <p:spPr>
          <a:xfrm>
            <a:off x="4061547" y="3997703"/>
            <a:ext cx="1103610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회원가입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D9CD9F-EE28-42C7-8A06-396C54A8148C}"/>
              </a:ext>
            </a:extLst>
          </p:cNvPr>
          <p:cNvSpPr txBox="1"/>
          <p:nvPr/>
        </p:nvSpPr>
        <p:spPr>
          <a:xfrm>
            <a:off x="3283948" y="3531682"/>
            <a:ext cx="162018" cy="246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v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A54F89-A42D-4C03-936F-0E6ED824A629}"/>
              </a:ext>
            </a:extLst>
          </p:cNvPr>
          <p:cNvSpPr txBox="1"/>
          <p:nvPr/>
        </p:nvSpPr>
        <p:spPr>
          <a:xfrm>
            <a:off x="3364957" y="3493647"/>
            <a:ext cx="1440161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자동 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C67A57-C528-41DE-94B3-D0425B6E7ABC}"/>
              </a:ext>
            </a:extLst>
          </p:cNvPr>
          <p:cNvSpPr txBox="1"/>
          <p:nvPr/>
        </p:nvSpPr>
        <p:spPr>
          <a:xfrm>
            <a:off x="2932909" y="4656808"/>
            <a:ext cx="19408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ID/</a:t>
            </a:r>
            <a:r>
              <a: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비밀번호 찾기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59B8A0-4BAA-41A8-8FC4-2FA1D7FB631E}"/>
              </a:ext>
            </a:extLst>
          </p:cNvPr>
          <p:cNvSpPr txBox="1"/>
          <p:nvPr/>
        </p:nvSpPr>
        <p:spPr>
          <a:xfrm>
            <a:off x="4068114" y="4003800"/>
            <a:ext cx="1103610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회원가입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9CB602-3C50-4C24-85DC-A0E8468170ED}"/>
              </a:ext>
            </a:extLst>
          </p:cNvPr>
          <p:cNvGrpSpPr/>
          <p:nvPr/>
        </p:nvGrpSpPr>
        <p:grpSpPr>
          <a:xfrm>
            <a:off x="6533309" y="879923"/>
            <a:ext cx="3384376" cy="5616624"/>
            <a:chOff x="5274484" y="620688"/>
            <a:chExt cx="3384376" cy="5616624"/>
          </a:xfrm>
        </p:grpSpPr>
        <p:sp>
          <p:nvSpPr>
            <p:cNvPr id="30" name="모서리가 둥근 직사각형 16">
              <a:extLst>
                <a:ext uri="{FF2B5EF4-FFF2-40B4-BE49-F238E27FC236}">
                  <a16:creationId xmlns:a16="http://schemas.microsoft.com/office/drawing/2014/main" id="{B4698964-F722-4F16-BF7A-89957C90AFEF}"/>
                </a:ext>
              </a:extLst>
            </p:cNvPr>
            <p:cNvSpPr/>
            <p:nvPr/>
          </p:nvSpPr>
          <p:spPr>
            <a:xfrm>
              <a:off x="5274484" y="620688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C278B8C-B5A9-493F-B91F-986E54FF1674}"/>
                </a:ext>
              </a:extLst>
            </p:cNvPr>
            <p:cNvSpPr/>
            <p:nvPr/>
          </p:nvSpPr>
          <p:spPr>
            <a:xfrm>
              <a:off x="5346492" y="1268760"/>
              <a:ext cx="3240360" cy="4392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F9397F-C443-412F-8FB5-2755914BDDA1}"/>
                </a:ext>
              </a:extLst>
            </p:cNvPr>
            <p:cNvSpPr/>
            <p:nvPr/>
          </p:nvSpPr>
          <p:spPr>
            <a:xfrm>
              <a:off x="5346492" y="1268760"/>
              <a:ext cx="3240360" cy="504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FBAFCE-DC42-429F-8B06-1E4AE864789D}"/>
                </a:ext>
              </a:extLst>
            </p:cNvPr>
            <p:cNvSpPr txBox="1"/>
            <p:nvPr/>
          </p:nvSpPr>
          <p:spPr>
            <a:xfrm>
              <a:off x="5922556" y="1198493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홀로</a:t>
              </a:r>
              <a:r>
                <a:rPr lang="en-US" altLang="ko-KR" sz="32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YOLO</a:t>
              </a:r>
              <a:endParaRPr lang="ko-KR" altLang="en-US" sz="3200" dirty="0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6344D4-F019-4334-96AD-91FA712A988B}"/>
                </a:ext>
              </a:extLst>
            </p:cNvPr>
            <p:cNvSpPr txBox="1"/>
            <p:nvPr/>
          </p:nvSpPr>
          <p:spPr>
            <a:xfrm>
              <a:off x="5778540" y="1951473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ID</a:t>
              </a:r>
              <a:endPara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9E8D60-C5DC-45AC-AF48-56D49F43B349}"/>
                </a:ext>
              </a:extLst>
            </p:cNvPr>
            <p:cNvSpPr txBox="1"/>
            <p:nvPr/>
          </p:nvSpPr>
          <p:spPr>
            <a:xfrm>
              <a:off x="5490508" y="235744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비밀번호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6CA0E9-0D17-46FC-9C0C-3380FF7F3E85}"/>
                </a:ext>
              </a:extLst>
            </p:cNvPr>
            <p:cNvSpPr txBox="1"/>
            <p:nvPr/>
          </p:nvSpPr>
          <p:spPr>
            <a:xfrm>
              <a:off x="6714644" y="1966862"/>
              <a:ext cx="172819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뫼비우스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E2565C-9E2D-461E-B831-74DEFA4D345D}"/>
                </a:ext>
              </a:extLst>
            </p:cNvPr>
            <p:cNvSpPr txBox="1"/>
            <p:nvPr/>
          </p:nvSpPr>
          <p:spPr>
            <a:xfrm>
              <a:off x="6714644" y="2401143"/>
              <a:ext cx="172819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****</a:t>
              </a:r>
              <a:endPara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3A4CB8-1E6B-44CD-A984-AAF786C7B94C}"/>
                </a:ext>
              </a:extLst>
            </p:cNvPr>
            <p:cNvSpPr txBox="1"/>
            <p:nvPr/>
          </p:nvSpPr>
          <p:spPr>
            <a:xfrm>
              <a:off x="6475130" y="4653136"/>
              <a:ext cx="1103610" cy="3539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회원가입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C67B64-2E7F-4EF4-B175-B0E9D8638FD3}"/>
                </a:ext>
              </a:extLst>
            </p:cNvPr>
            <p:cNvSpPr txBox="1"/>
            <p:nvPr/>
          </p:nvSpPr>
          <p:spPr>
            <a:xfrm>
              <a:off x="5364088" y="278092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비밀번호확인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05C1F0-4815-48B4-8D0A-BB9AFBD00B3C}"/>
                </a:ext>
              </a:extLst>
            </p:cNvPr>
            <p:cNvSpPr txBox="1"/>
            <p:nvPr/>
          </p:nvSpPr>
          <p:spPr>
            <a:xfrm>
              <a:off x="6714644" y="2778802"/>
              <a:ext cx="172819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****</a:t>
              </a:r>
              <a:endPara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DA61F9-20CC-42CF-AE69-565644A57128}"/>
                </a:ext>
              </a:extLst>
            </p:cNvPr>
            <p:cNvSpPr txBox="1"/>
            <p:nvPr/>
          </p:nvSpPr>
          <p:spPr>
            <a:xfrm>
              <a:off x="5401577" y="386104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생년월일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CC9273-F663-434B-8374-2208259FD869}"/>
                </a:ext>
              </a:extLst>
            </p:cNvPr>
            <p:cNvSpPr txBox="1"/>
            <p:nvPr/>
          </p:nvSpPr>
          <p:spPr>
            <a:xfrm>
              <a:off x="6444208" y="3885644"/>
              <a:ext cx="5610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1996</a:t>
              </a:r>
              <a:endPara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FAFD47-9DDA-4BD6-BFC8-7E14AA5F46A9}"/>
                </a:ext>
              </a:extLst>
            </p:cNvPr>
            <p:cNvSpPr txBox="1"/>
            <p:nvPr/>
          </p:nvSpPr>
          <p:spPr>
            <a:xfrm>
              <a:off x="7308303" y="3885644"/>
              <a:ext cx="37763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11</a:t>
              </a:r>
              <a:endPara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658AAC-20B5-4BA4-ADE7-E528A8E9206C}"/>
                </a:ext>
              </a:extLst>
            </p:cNvPr>
            <p:cNvSpPr txBox="1"/>
            <p:nvPr/>
          </p:nvSpPr>
          <p:spPr>
            <a:xfrm>
              <a:off x="7959289" y="3884038"/>
              <a:ext cx="37763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05</a:t>
              </a:r>
              <a:endPara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653B2492-D137-44E3-B8F7-55280E134509}"/>
                </a:ext>
              </a:extLst>
            </p:cNvPr>
            <p:cNvSpPr/>
            <p:nvPr/>
          </p:nvSpPr>
          <p:spPr>
            <a:xfrm rot="10800000">
              <a:off x="7092281" y="3945413"/>
              <a:ext cx="184459" cy="1452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2C4A5B2D-614B-4E95-9EBB-BF2797F0CE76}"/>
                </a:ext>
              </a:extLst>
            </p:cNvPr>
            <p:cNvSpPr/>
            <p:nvPr/>
          </p:nvSpPr>
          <p:spPr>
            <a:xfrm rot="10800000">
              <a:off x="7740352" y="3933056"/>
              <a:ext cx="184459" cy="1452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9CA0E1C0-4A27-4AD3-BA84-D2EE1F7B812C}"/>
                </a:ext>
              </a:extLst>
            </p:cNvPr>
            <p:cNvSpPr/>
            <p:nvPr/>
          </p:nvSpPr>
          <p:spPr>
            <a:xfrm rot="10800000">
              <a:off x="8347981" y="3946619"/>
              <a:ext cx="184459" cy="1452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9AD2F3-D6F6-4501-A37C-C011686CF0BC}"/>
                </a:ext>
              </a:extLst>
            </p:cNvPr>
            <p:cNvSpPr txBox="1"/>
            <p:nvPr/>
          </p:nvSpPr>
          <p:spPr>
            <a:xfrm>
              <a:off x="5580112" y="3193231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E-mail</a:t>
              </a:r>
              <a:endPara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E96C40-8608-4E4B-AFF8-5F20C6B23C99}"/>
                </a:ext>
              </a:extLst>
            </p:cNvPr>
            <p:cNvSpPr txBox="1"/>
            <p:nvPr/>
          </p:nvSpPr>
          <p:spPr>
            <a:xfrm>
              <a:off x="6732240" y="3140968"/>
              <a:ext cx="1728192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201511111@</a:t>
              </a:r>
            </a:p>
            <a:p>
              <a:r>
                <a:rPr lang="en-US" altLang="ko-KR" sz="140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jbnu</a:t>
              </a:r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.ac.kr</a:t>
              </a:r>
              <a:endPara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8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9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목업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메인 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&amp; </a:t>
            </a: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카테고리 </a:t>
            </a:r>
            <a:r>
              <a:rPr lang="ko-KR" altLang="en-US" sz="28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화면</a:t>
            </a:r>
            <a:endParaRPr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0" name="모서리가 둥근 직사각형 4">
            <a:extLst>
              <a:ext uri="{FF2B5EF4-FFF2-40B4-BE49-F238E27FC236}">
                <a16:creationId xmlns:a16="http://schemas.microsoft.com/office/drawing/2014/main" id="{8757533F-8B9D-412B-A445-342CB715EC1A}"/>
              </a:ext>
            </a:extLst>
          </p:cNvPr>
          <p:cNvSpPr/>
          <p:nvPr/>
        </p:nvSpPr>
        <p:spPr>
          <a:xfrm>
            <a:off x="2134608" y="882731"/>
            <a:ext cx="3384376" cy="5616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7D5C22-2286-405C-8455-02708E68CE30}"/>
              </a:ext>
            </a:extLst>
          </p:cNvPr>
          <p:cNvSpPr/>
          <p:nvPr/>
        </p:nvSpPr>
        <p:spPr>
          <a:xfrm>
            <a:off x="2206616" y="1530803"/>
            <a:ext cx="3240360" cy="4392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75CA29-21CE-463F-A317-3246841F848C}"/>
              </a:ext>
            </a:extLst>
          </p:cNvPr>
          <p:cNvSpPr/>
          <p:nvPr/>
        </p:nvSpPr>
        <p:spPr>
          <a:xfrm>
            <a:off x="2206616" y="1530803"/>
            <a:ext cx="3240360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D2F248-3B8C-4AB2-ABAE-1DCA1446A4D8}"/>
              </a:ext>
            </a:extLst>
          </p:cNvPr>
          <p:cNvSpPr/>
          <p:nvPr/>
        </p:nvSpPr>
        <p:spPr>
          <a:xfrm>
            <a:off x="2206616" y="2034859"/>
            <a:ext cx="1620180" cy="1262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8F2DFC-9A9B-4B2B-B82B-3AB53B88BF4C}"/>
              </a:ext>
            </a:extLst>
          </p:cNvPr>
          <p:cNvSpPr/>
          <p:nvPr/>
        </p:nvSpPr>
        <p:spPr>
          <a:xfrm>
            <a:off x="3826796" y="2034860"/>
            <a:ext cx="1620180" cy="1262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2F65333-EE21-411C-8E08-88ACD522E011}"/>
              </a:ext>
            </a:extLst>
          </p:cNvPr>
          <p:cNvSpPr/>
          <p:nvPr/>
        </p:nvSpPr>
        <p:spPr>
          <a:xfrm>
            <a:off x="2206616" y="3301805"/>
            <a:ext cx="1620180" cy="1388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511D54D-8E59-4D0F-9C68-4989A422FE23}"/>
              </a:ext>
            </a:extLst>
          </p:cNvPr>
          <p:cNvSpPr/>
          <p:nvPr/>
        </p:nvSpPr>
        <p:spPr>
          <a:xfrm>
            <a:off x="3826796" y="3301806"/>
            <a:ext cx="1620180" cy="13884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968B7EE-4126-4325-9119-B248E386FCAE}"/>
              </a:ext>
            </a:extLst>
          </p:cNvPr>
          <p:cNvSpPr/>
          <p:nvPr/>
        </p:nvSpPr>
        <p:spPr>
          <a:xfrm>
            <a:off x="2206616" y="4661061"/>
            <a:ext cx="1620180" cy="1262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4194DB-86A8-4806-9CB5-8B2CC3854C9F}"/>
              </a:ext>
            </a:extLst>
          </p:cNvPr>
          <p:cNvSpPr/>
          <p:nvPr/>
        </p:nvSpPr>
        <p:spPr>
          <a:xfrm>
            <a:off x="3826796" y="4661061"/>
            <a:ext cx="1620180" cy="1262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9" name="Picture 3">
            <a:extLst>
              <a:ext uri="{FF2B5EF4-FFF2-40B4-BE49-F238E27FC236}">
                <a16:creationId xmlns:a16="http://schemas.microsoft.com/office/drawing/2014/main" id="{E857A4A7-A7C3-4BBC-BD17-E209613F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69" y="2036556"/>
            <a:ext cx="1602346" cy="126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>
            <a:extLst>
              <a:ext uri="{FF2B5EF4-FFF2-40B4-BE49-F238E27FC236}">
                <a16:creationId xmlns:a16="http://schemas.microsoft.com/office/drawing/2014/main" id="{77E43B61-A021-40A6-AC17-6F3FCCD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41"/>
          <a:stretch/>
        </p:blipFill>
        <p:spPr bwMode="auto">
          <a:xfrm>
            <a:off x="2206617" y="3301806"/>
            <a:ext cx="1620180" cy="13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5799EFF0-2DE0-4B2B-A9F0-46DF63F8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69" y="3301806"/>
            <a:ext cx="1602346" cy="135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2C3C19-C4AF-493C-AB27-93F06F79CFA1}"/>
              </a:ext>
            </a:extLst>
          </p:cNvPr>
          <p:cNvGrpSpPr/>
          <p:nvPr/>
        </p:nvGrpSpPr>
        <p:grpSpPr>
          <a:xfrm>
            <a:off x="2206616" y="2036556"/>
            <a:ext cx="1625553" cy="1263600"/>
            <a:chOff x="539552" y="1774513"/>
            <a:chExt cx="1625553" cy="126360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857C0399-0A91-4F50-A66D-722250676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74513"/>
              <a:ext cx="1625553" cy="126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02DDB5-5A2A-4A27-BD4C-1910512BEC0C}"/>
                </a:ext>
              </a:extLst>
            </p:cNvPr>
            <p:cNvSpPr txBox="1"/>
            <p:nvPr/>
          </p:nvSpPr>
          <p:spPr>
            <a:xfrm>
              <a:off x="629561" y="2226959"/>
              <a:ext cx="1440161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음식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90FF77D-3503-4C52-844E-716A189CA2E9}"/>
              </a:ext>
            </a:extLst>
          </p:cNvPr>
          <p:cNvSpPr txBox="1"/>
          <p:nvPr/>
        </p:nvSpPr>
        <p:spPr>
          <a:xfrm>
            <a:off x="3934807" y="2466907"/>
            <a:ext cx="1440161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여행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FCD3CC-3A86-4DA3-BAAB-5B47FBF2439E}"/>
              </a:ext>
            </a:extLst>
          </p:cNvPr>
          <p:cNvSpPr txBox="1"/>
          <p:nvPr/>
        </p:nvSpPr>
        <p:spPr>
          <a:xfrm>
            <a:off x="2299311" y="3844204"/>
            <a:ext cx="1440161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322F87-AEB2-4C19-8D56-909435FCA31D}"/>
              </a:ext>
            </a:extLst>
          </p:cNvPr>
          <p:cNvSpPr txBox="1"/>
          <p:nvPr/>
        </p:nvSpPr>
        <p:spPr>
          <a:xfrm>
            <a:off x="3934807" y="3866212"/>
            <a:ext cx="1440161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버킷리스트</a:t>
            </a:r>
            <a:endParaRPr lang="ko-KR" altLang="en-US" sz="17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180D57F-0BDD-4C1E-97CE-0F0DF3662563}"/>
              </a:ext>
            </a:extLst>
          </p:cNvPr>
          <p:cNvGrpSpPr/>
          <p:nvPr/>
        </p:nvGrpSpPr>
        <p:grpSpPr>
          <a:xfrm>
            <a:off x="3832169" y="4674185"/>
            <a:ext cx="1602346" cy="1249106"/>
            <a:chOff x="2532758" y="4412142"/>
            <a:chExt cx="1602346" cy="1249106"/>
          </a:xfrm>
        </p:grpSpPr>
        <p:pic>
          <p:nvPicPr>
            <p:cNvPr id="69" name="Picture 7">
              <a:extLst>
                <a:ext uri="{FF2B5EF4-FFF2-40B4-BE49-F238E27FC236}">
                  <a16:creationId xmlns:a16="http://schemas.microsoft.com/office/drawing/2014/main" id="{0C4C469F-678F-452E-83A4-DFE75634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758" y="4412142"/>
              <a:ext cx="1602346" cy="1249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F5330-0C47-4DF6-9928-D40681C21F7A}"/>
                </a:ext>
              </a:extLst>
            </p:cNvPr>
            <p:cNvSpPr txBox="1"/>
            <p:nvPr/>
          </p:nvSpPr>
          <p:spPr>
            <a:xfrm>
              <a:off x="2635397" y="4875257"/>
              <a:ext cx="1440161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 작성</a:t>
              </a:r>
            </a:p>
          </p:txBody>
        </p:sp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A4826A0D-D249-4A47-A32F-CE48D56C1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8" y="4661060"/>
            <a:ext cx="1620178" cy="126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2DF9185-A6B5-4C88-847B-8821EB2672E8}"/>
              </a:ext>
            </a:extLst>
          </p:cNvPr>
          <p:cNvSpPr txBox="1"/>
          <p:nvPr/>
        </p:nvSpPr>
        <p:spPr>
          <a:xfrm>
            <a:off x="2296624" y="5137300"/>
            <a:ext cx="1440161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마이페이지</a:t>
            </a:r>
            <a:endParaRPr lang="ko-KR" altLang="en-US" sz="17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6C8205-C765-4E3E-A81B-F5B96CAFA793}"/>
              </a:ext>
            </a:extLst>
          </p:cNvPr>
          <p:cNvSpPr txBox="1"/>
          <p:nvPr/>
        </p:nvSpPr>
        <p:spPr>
          <a:xfrm>
            <a:off x="2494648" y="160281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검색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DC31E9-45D7-472F-AFEA-9FE4576145E0}"/>
              </a:ext>
            </a:extLst>
          </p:cNvPr>
          <p:cNvSpPr txBox="1"/>
          <p:nvPr/>
        </p:nvSpPr>
        <p:spPr>
          <a:xfrm>
            <a:off x="3214728" y="1605859"/>
            <a:ext cx="1728192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강동원 영화</a:t>
            </a:r>
          </a:p>
        </p:txBody>
      </p:sp>
      <p:pic>
        <p:nvPicPr>
          <p:cNvPr id="75" name="Picture 9" descr="C:\Users\USER\Desktop\%B5%B8%BA%B8%B1%E2_%BF%F8%C7%FC_%BD%C9%C7þ%C6%C0%CC%C4%DC-01.jpg">
            <a:extLst>
              <a:ext uri="{FF2B5EF4-FFF2-40B4-BE49-F238E27FC236}">
                <a16:creationId xmlns:a16="http://schemas.microsoft.com/office/drawing/2014/main" id="{DAA27F7A-361A-4F09-9264-AD6F1241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25" y="1602811"/>
            <a:ext cx="353244" cy="3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08F2AED-5B20-4A01-880F-34D0C553D762}"/>
              </a:ext>
            </a:extLst>
          </p:cNvPr>
          <p:cNvGrpSpPr/>
          <p:nvPr/>
        </p:nvGrpSpPr>
        <p:grpSpPr>
          <a:xfrm>
            <a:off x="6125352" y="882731"/>
            <a:ext cx="3384376" cy="5616624"/>
            <a:chOff x="4458288" y="620688"/>
            <a:chExt cx="3384376" cy="5616624"/>
          </a:xfrm>
        </p:grpSpPr>
        <p:sp>
          <p:nvSpPr>
            <p:cNvPr id="77" name="모서리가 둥근 직사각형 17">
              <a:extLst>
                <a:ext uri="{FF2B5EF4-FFF2-40B4-BE49-F238E27FC236}">
                  <a16:creationId xmlns:a16="http://schemas.microsoft.com/office/drawing/2014/main" id="{35CBFA2A-503D-4417-A514-1BAF432B40E0}"/>
                </a:ext>
              </a:extLst>
            </p:cNvPr>
            <p:cNvSpPr/>
            <p:nvPr/>
          </p:nvSpPr>
          <p:spPr>
            <a:xfrm>
              <a:off x="4458288" y="620688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39BC1B-15A1-4541-B582-309EB1E1C90F}"/>
                </a:ext>
              </a:extLst>
            </p:cNvPr>
            <p:cNvSpPr/>
            <p:nvPr/>
          </p:nvSpPr>
          <p:spPr>
            <a:xfrm>
              <a:off x="4540745" y="1279212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2BD1913-303B-4789-A68E-6ACB1E91349A}"/>
                </a:ext>
              </a:extLst>
            </p:cNvPr>
            <p:cNvSpPr txBox="1"/>
            <p:nvPr/>
          </p:nvSpPr>
          <p:spPr>
            <a:xfrm>
              <a:off x="4914000" y="1198493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a발레리노" pitchFamily="18" charset="-127"/>
                  <a:ea typeface="a발레리노" pitchFamily="18" charset="-127"/>
                </a:rPr>
                <a:t>음식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27D730D-9D96-4A48-8DA6-7D5A51FBB3CA}"/>
                </a:ext>
              </a:extLst>
            </p:cNvPr>
            <p:cNvGrpSpPr/>
            <p:nvPr/>
          </p:nvGrpSpPr>
          <p:grpSpPr>
            <a:xfrm>
              <a:off x="4540744" y="1783268"/>
              <a:ext cx="3095467" cy="3841976"/>
              <a:chOff x="5134847" y="1802014"/>
              <a:chExt cx="3242953" cy="3888432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753826F-4870-4A23-9CD2-9BDE4789A1F4}"/>
                  </a:ext>
                </a:extLst>
              </p:cNvPr>
              <p:cNvSpPr/>
              <p:nvPr/>
            </p:nvSpPr>
            <p:spPr>
              <a:xfrm>
                <a:off x="5134847" y="1802014"/>
                <a:ext cx="1620180" cy="12622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C7E07B8-91C4-4C40-AC38-5FC7FE86A991}"/>
                  </a:ext>
                </a:extLst>
              </p:cNvPr>
              <p:cNvSpPr/>
              <p:nvPr/>
            </p:nvSpPr>
            <p:spPr>
              <a:xfrm>
                <a:off x="6755027" y="1802015"/>
                <a:ext cx="1620180" cy="12622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D00BF88-F127-4322-8CF5-52129BECF48F}"/>
                  </a:ext>
                </a:extLst>
              </p:cNvPr>
              <p:cNvSpPr/>
              <p:nvPr/>
            </p:nvSpPr>
            <p:spPr>
              <a:xfrm>
                <a:off x="5134847" y="3068960"/>
                <a:ext cx="1620180" cy="13884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2D448AB-D3F6-4534-BC64-2C9270F9587D}"/>
                  </a:ext>
                </a:extLst>
              </p:cNvPr>
              <p:cNvSpPr/>
              <p:nvPr/>
            </p:nvSpPr>
            <p:spPr>
              <a:xfrm>
                <a:off x="6755027" y="3068961"/>
                <a:ext cx="1620180" cy="138845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7B604B0A-2CF3-43BF-BBBD-40C0A75F0740}"/>
                  </a:ext>
                </a:extLst>
              </p:cNvPr>
              <p:cNvSpPr/>
              <p:nvPr/>
            </p:nvSpPr>
            <p:spPr>
              <a:xfrm>
                <a:off x="5134847" y="4428216"/>
                <a:ext cx="1620180" cy="12622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EF75094-8517-42EA-8459-2FA40ED66109}"/>
                  </a:ext>
                </a:extLst>
              </p:cNvPr>
              <p:cNvSpPr/>
              <p:nvPr/>
            </p:nvSpPr>
            <p:spPr>
              <a:xfrm>
                <a:off x="6755027" y="4428216"/>
                <a:ext cx="1620180" cy="12622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Picture 2">
                <a:extLst>
                  <a:ext uri="{FF2B5EF4-FFF2-40B4-BE49-F238E27FC236}">
                    <a16:creationId xmlns:a16="http://schemas.microsoft.com/office/drawing/2014/main" id="{E7692A56-CC2E-42F4-87F8-F66232DD5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-20000" contrast="-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4847" y="1803711"/>
                <a:ext cx="1625553" cy="1263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562992F-EFC2-4FF4-8F60-6C24E3C6AFDF}"/>
                  </a:ext>
                </a:extLst>
              </p:cNvPr>
              <p:cNvSpPr txBox="1"/>
              <p:nvPr/>
            </p:nvSpPr>
            <p:spPr>
              <a:xfrm>
                <a:off x="5224855" y="2165375"/>
                <a:ext cx="1440161" cy="62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짬짜면을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먹어 봤니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31AFD2-6BFD-4FEC-BC58-8741991DF378}"/>
                  </a:ext>
                </a:extLst>
              </p:cNvPr>
              <p:cNvSpPr txBox="1"/>
              <p:nvPr/>
            </p:nvSpPr>
            <p:spPr>
              <a:xfrm>
                <a:off x="6863038" y="2234062"/>
                <a:ext cx="1440161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</a:rPr>
                  <a:t>여행</a:t>
                </a:r>
              </a:p>
            </p:txBody>
          </p:sp>
          <p:pic>
            <p:nvPicPr>
              <p:cNvPr id="96" name="Picture 10">
                <a:extLst>
                  <a:ext uri="{FF2B5EF4-FFF2-40B4-BE49-F238E27FC236}">
                    <a16:creationId xmlns:a16="http://schemas.microsoft.com/office/drawing/2014/main" id="{383BF249-1BEE-4DEE-9EB5-7D4877A99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908" y="1802015"/>
                <a:ext cx="1644891" cy="1262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0C5B30C-FE7C-4DE1-AAF8-3515BB77E2EA}"/>
                  </a:ext>
                </a:extLst>
              </p:cNvPr>
              <p:cNvSpPr txBox="1"/>
              <p:nvPr/>
            </p:nvSpPr>
            <p:spPr>
              <a:xfrm>
                <a:off x="6876255" y="2132856"/>
                <a:ext cx="1440161" cy="62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신당동 떡볶이 너무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맛있</a:t>
                </a:r>
                <a:endParaRPr lang="ko-KR" altLang="en-US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0088F05-EB7F-4D12-A245-9A30615BC792}"/>
                  </a:ext>
                </a:extLst>
              </p:cNvPr>
              <p:cNvSpPr txBox="1"/>
              <p:nvPr/>
            </p:nvSpPr>
            <p:spPr>
              <a:xfrm>
                <a:off x="5227542" y="3611359"/>
                <a:ext cx="1440161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</a:rPr>
                  <a:t>문화</a:t>
                </a:r>
              </a:p>
            </p:txBody>
          </p:sp>
          <p:pic>
            <p:nvPicPr>
              <p:cNvPr id="99" name="Picture 11">
                <a:extLst>
                  <a:ext uri="{FF2B5EF4-FFF2-40B4-BE49-F238E27FC236}">
                    <a16:creationId xmlns:a16="http://schemas.microsoft.com/office/drawing/2014/main" id="{03D5BBB0-BF20-4333-A1D2-C90A7E4986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20000" contrast="-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4850" y="3073373"/>
                <a:ext cx="1620178" cy="13548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00CB920-2267-44D1-84F2-5B8F81CB6C13}"/>
                  </a:ext>
                </a:extLst>
              </p:cNvPr>
              <p:cNvSpPr txBox="1"/>
              <p:nvPr/>
            </p:nvSpPr>
            <p:spPr>
              <a:xfrm>
                <a:off x="5220072" y="3429000"/>
                <a:ext cx="1440161" cy="62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영롱한 </a:t>
                </a:r>
                <a:endParaRPr lang="en-US" altLang="ko-KR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닭발이다</a:t>
                </a:r>
              </a:p>
            </p:txBody>
          </p:sp>
          <p:pic>
            <p:nvPicPr>
              <p:cNvPr id="101" name="Picture 12">
                <a:extLst>
                  <a:ext uri="{FF2B5EF4-FFF2-40B4-BE49-F238E27FC236}">
                    <a16:creationId xmlns:a16="http://schemas.microsoft.com/office/drawing/2014/main" id="{6BEC8C01-ABBC-4D38-AB0C-2097B290E0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20000" contrast="-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0401" y="3064244"/>
                <a:ext cx="1614808" cy="1377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97B000A-6236-47D4-A4BE-6C1AE7DF0E0F}"/>
                  </a:ext>
                </a:extLst>
              </p:cNvPr>
              <p:cNvSpPr txBox="1"/>
              <p:nvPr/>
            </p:nvSpPr>
            <p:spPr>
              <a:xfrm>
                <a:off x="6876254" y="3480553"/>
                <a:ext cx="1440161" cy="62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인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훠궈집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마라탕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굳</a:t>
                </a:r>
                <a:endParaRPr lang="ko-KR" altLang="en-US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pic>
            <p:nvPicPr>
              <p:cNvPr id="103" name="Picture 13" descr="C:\Users\USER\Desktop\KakaoTalk_20180326_204958428.jpg">
                <a:extLst>
                  <a:ext uri="{FF2B5EF4-FFF2-40B4-BE49-F238E27FC236}">
                    <a16:creationId xmlns:a16="http://schemas.microsoft.com/office/drawing/2014/main" id="{15753938-DC78-47F4-A572-761A08C0BA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-20000" contrast="-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42" t="2786"/>
              <a:stretch/>
            </p:blipFill>
            <p:spPr bwMode="auto">
              <a:xfrm>
                <a:off x="5134850" y="4428216"/>
                <a:ext cx="1620177" cy="12622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F559ED-6A00-4751-9BA9-6AE035A249DE}"/>
                  </a:ext>
                </a:extLst>
              </p:cNvPr>
              <p:cNvSpPr txBox="1"/>
              <p:nvPr/>
            </p:nvSpPr>
            <p:spPr>
              <a:xfrm>
                <a:off x="5178708" y="4755951"/>
                <a:ext cx="1537545" cy="62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나만 알고 </a:t>
                </a:r>
                <a:endParaRPr lang="en-US" altLang="ko-KR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싶은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예쁜하루</a:t>
                </a:r>
                <a:endParaRPr lang="ko-KR" altLang="en-US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pic>
            <p:nvPicPr>
              <p:cNvPr id="105" name="Picture 14">
                <a:extLst>
                  <a:ext uri="{FF2B5EF4-FFF2-40B4-BE49-F238E27FC236}">
                    <a16:creationId xmlns:a16="http://schemas.microsoft.com/office/drawing/2014/main" id="{F7059546-25E4-4EB9-93B6-941F066A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-20000" contrast="-6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93"/>
              <a:stretch/>
            </p:blipFill>
            <p:spPr bwMode="auto">
              <a:xfrm>
                <a:off x="6755029" y="4443902"/>
                <a:ext cx="1622771" cy="1246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9FC720D-33B3-4FF5-BE88-07BA45386C95}"/>
                  </a:ext>
                </a:extLst>
              </p:cNvPr>
              <p:cNvSpPr txBox="1"/>
              <p:nvPr/>
            </p:nvSpPr>
            <p:spPr>
              <a:xfrm>
                <a:off x="6876256" y="4947265"/>
                <a:ext cx="1440161" cy="358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 err="1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초코초코해</a:t>
                </a:r>
                <a:endParaRPr lang="ko-KR" altLang="en-US" sz="17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731D182-B231-48D4-B1F6-B5D92D8835DE}"/>
                </a:ext>
              </a:extLst>
            </p:cNvPr>
            <p:cNvSpPr/>
            <p:nvPr/>
          </p:nvSpPr>
          <p:spPr>
            <a:xfrm>
              <a:off x="7636210" y="1783268"/>
              <a:ext cx="144895" cy="38419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A5E694D9-3C17-4AE2-A666-C7634ED12980}"/>
                </a:ext>
              </a:extLst>
            </p:cNvPr>
            <p:cNvSpPr/>
            <p:nvPr/>
          </p:nvSpPr>
          <p:spPr>
            <a:xfrm rot="10800000">
              <a:off x="7650304" y="2724519"/>
              <a:ext cx="92229" cy="7261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7FEEF81-3C16-4D29-9BB2-3968900C273F}"/>
                </a:ext>
              </a:extLst>
            </p:cNvPr>
            <p:cNvSpPr/>
            <p:nvPr/>
          </p:nvSpPr>
          <p:spPr>
            <a:xfrm>
              <a:off x="7650305" y="2600908"/>
              <a:ext cx="92229" cy="7261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Picture 15">
              <a:extLst>
                <a:ext uri="{FF2B5EF4-FFF2-40B4-BE49-F238E27FC236}">
                  <a16:creationId xmlns:a16="http://schemas.microsoft.com/office/drawing/2014/main" id="{5F07708C-8C12-4737-A122-4A521953C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4622093" y="1307812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9" descr="C:\Users\USER\Desktop\%B5%B8%BA%B8%B1%E2_%BF%F8%C7%FC_%BD%C9%C7þ%C6%C0%CC%C4%DC-01.jpg">
              <a:extLst>
                <a:ext uri="{FF2B5EF4-FFF2-40B4-BE49-F238E27FC236}">
                  <a16:creationId xmlns:a16="http://schemas.microsoft.com/office/drawing/2014/main" id="{977D32DF-80F4-4D44-B77F-4F3D63D3D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413" y="1355625"/>
              <a:ext cx="353244" cy="353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6">
              <a:extLst>
                <a:ext uri="{FF2B5EF4-FFF2-40B4-BE49-F238E27FC236}">
                  <a16:creationId xmlns:a16="http://schemas.microsoft.com/office/drawing/2014/main" id="{7C2FD9F2-E63F-4C2C-8F9F-A0263415B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9647" y="1321816"/>
              <a:ext cx="453387" cy="42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71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9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754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목업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음식 카테고리 글 작성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E6EBB16-25BD-46BD-883B-DF85D73802A1}"/>
              </a:ext>
            </a:extLst>
          </p:cNvPr>
          <p:cNvGrpSpPr/>
          <p:nvPr/>
        </p:nvGrpSpPr>
        <p:grpSpPr>
          <a:xfrm>
            <a:off x="1531851" y="1007399"/>
            <a:ext cx="3384376" cy="5616624"/>
            <a:chOff x="954336" y="750725"/>
            <a:chExt cx="3384376" cy="5616624"/>
          </a:xfrm>
        </p:grpSpPr>
        <p:sp>
          <p:nvSpPr>
            <p:cNvPr id="108" name="모서리가 둥근 직사각형 2">
              <a:extLst>
                <a:ext uri="{FF2B5EF4-FFF2-40B4-BE49-F238E27FC236}">
                  <a16:creationId xmlns:a16="http://schemas.microsoft.com/office/drawing/2014/main" id="{20AEAEAF-F48E-45E5-B500-37C4A616B594}"/>
                </a:ext>
              </a:extLst>
            </p:cNvPr>
            <p:cNvSpPr/>
            <p:nvPr/>
          </p:nvSpPr>
          <p:spPr>
            <a:xfrm>
              <a:off x="954336" y="750725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1C19DE6-F345-43BC-8BBB-7D6260E2BDB9}"/>
                </a:ext>
              </a:extLst>
            </p:cNvPr>
            <p:cNvSpPr/>
            <p:nvPr/>
          </p:nvSpPr>
          <p:spPr>
            <a:xfrm>
              <a:off x="1036793" y="1409249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5B112C-891F-4B4B-BB6E-65B4563B4ACB}"/>
                </a:ext>
              </a:extLst>
            </p:cNvPr>
            <p:cNvSpPr txBox="1"/>
            <p:nvPr/>
          </p:nvSpPr>
          <p:spPr>
            <a:xfrm>
              <a:off x="1530400" y="1328530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글 작성</a:t>
              </a:r>
            </a:p>
          </p:txBody>
        </p:sp>
        <p:pic>
          <p:nvPicPr>
            <p:cNvPr id="111" name="Picture 15">
              <a:extLst>
                <a:ext uri="{FF2B5EF4-FFF2-40B4-BE49-F238E27FC236}">
                  <a16:creationId xmlns:a16="http://schemas.microsoft.com/office/drawing/2014/main" id="{5F4CE764-1DB3-42EE-8ADB-3A19E6E0F8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1118141" y="1437849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EFFBC1B-FDA6-49AE-8207-30BDBB0E272D}"/>
                </a:ext>
              </a:extLst>
            </p:cNvPr>
            <p:cNvSpPr/>
            <p:nvPr/>
          </p:nvSpPr>
          <p:spPr>
            <a:xfrm>
              <a:off x="1036792" y="1913305"/>
              <a:ext cx="3229911" cy="397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C196921-5FE9-4925-AFC1-E90BB92AFA42}"/>
                </a:ext>
              </a:extLst>
            </p:cNvPr>
            <p:cNvSpPr txBox="1"/>
            <p:nvPr/>
          </p:nvSpPr>
          <p:spPr>
            <a:xfrm>
              <a:off x="1530400" y="2032753"/>
              <a:ext cx="1067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카테고리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F6B8A06-7BF6-4539-A67F-B0E1A59DB6F6}"/>
                </a:ext>
              </a:extLst>
            </p:cNvPr>
            <p:cNvSpPr txBox="1"/>
            <p:nvPr/>
          </p:nvSpPr>
          <p:spPr>
            <a:xfrm>
              <a:off x="2742248" y="2032753"/>
              <a:ext cx="6480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음식</a:t>
              </a:r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70B22B8F-3D4B-4B60-8916-64AEE3C136C3}"/>
                </a:ext>
              </a:extLst>
            </p:cNvPr>
            <p:cNvSpPr/>
            <p:nvPr/>
          </p:nvSpPr>
          <p:spPr>
            <a:xfrm rot="10800000">
              <a:off x="3474617" y="2142144"/>
              <a:ext cx="144000" cy="144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1C46304-8C66-4187-BD1A-92C194482FBB}"/>
                </a:ext>
              </a:extLst>
            </p:cNvPr>
            <p:cNvSpPr/>
            <p:nvPr/>
          </p:nvSpPr>
          <p:spPr>
            <a:xfrm>
              <a:off x="1118141" y="2669435"/>
              <a:ext cx="3053807" cy="1056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117" name="Picture 16">
              <a:extLst>
                <a:ext uri="{FF2B5EF4-FFF2-40B4-BE49-F238E27FC236}">
                  <a16:creationId xmlns:a16="http://schemas.microsoft.com/office/drawing/2014/main" id="{F1B2031D-901F-484B-BC77-B141F6FFC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440" y="3026811"/>
              <a:ext cx="453387" cy="42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3B976F1-25D9-4F4D-A4F5-2F3695A3E016}"/>
                </a:ext>
              </a:extLst>
            </p:cNvPr>
            <p:cNvSpPr txBox="1"/>
            <p:nvPr/>
          </p:nvSpPr>
          <p:spPr>
            <a:xfrm>
              <a:off x="2343827" y="2963955"/>
              <a:ext cx="1046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사진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3FCF243-0B36-465D-BB50-27266C36D7A7}"/>
                </a:ext>
              </a:extLst>
            </p:cNvPr>
            <p:cNvSpPr/>
            <p:nvPr/>
          </p:nvSpPr>
          <p:spPr>
            <a:xfrm>
              <a:off x="1118140" y="3726304"/>
              <a:ext cx="3053807" cy="1056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09AE27D-176D-461B-A0E1-24805625B482}"/>
                </a:ext>
              </a:extLst>
            </p:cNvPr>
            <p:cNvSpPr/>
            <p:nvPr/>
          </p:nvSpPr>
          <p:spPr>
            <a:xfrm>
              <a:off x="1118140" y="4757667"/>
              <a:ext cx="3053807" cy="1056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121" name="Picture 16">
              <a:extLst>
                <a:ext uri="{FF2B5EF4-FFF2-40B4-BE49-F238E27FC236}">
                  <a16:creationId xmlns:a16="http://schemas.microsoft.com/office/drawing/2014/main" id="{DBB214AA-20DC-4503-9031-A33F3A52A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728" y="3971626"/>
              <a:ext cx="453387" cy="42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5AE9C5F-F96A-4473-AA98-17C5D92D559F}"/>
                </a:ext>
              </a:extLst>
            </p:cNvPr>
            <p:cNvSpPr txBox="1"/>
            <p:nvPr/>
          </p:nvSpPr>
          <p:spPr>
            <a:xfrm>
              <a:off x="2356115" y="3908770"/>
              <a:ext cx="1046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지도</a:t>
              </a:r>
            </a:p>
          </p:txBody>
        </p:sp>
        <p:pic>
          <p:nvPicPr>
            <p:cNvPr id="123" name="Picture 16">
              <a:extLst>
                <a:ext uri="{FF2B5EF4-FFF2-40B4-BE49-F238E27FC236}">
                  <a16:creationId xmlns:a16="http://schemas.microsoft.com/office/drawing/2014/main" id="{ECF0ABFF-0CA2-404B-96A7-F9B0D1941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736" y="5004585"/>
              <a:ext cx="453387" cy="42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8EF42E5-2D8D-4F76-B4E8-71F9454DE66B}"/>
                </a:ext>
              </a:extLst>
            </p:cNvPr>
            <p:cNvSpPr txBox="1"/>
            <p:nvPr/>
          </p:nvSpPr>
          <p:spPr>
            <a:xfrm>
              <a:off x="2428123" y="4941729"/>
              <a:ext cx="1046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C50DD18-6C5C-4190-8C48-EAB014D6ACD0}"/>
                </a:ext>
              </a:extLst>
            </p:cNvPr>
            <p:cNvSpPr txBox="1"/>
            <p:nvPr/>
          </p:nvSpPr>
          <p:spPr>
            <a:xfrm>
              <a:off x="1686704" y="2286145"/>
              <a:ext cx="657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공개</a:t>
              </a: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7BAFDA0-1B42-42B2-A0C4-D15D675A8368}"/>
                </a:ext>
              </a:extLst>
            </p:cNvPr>
            <p:cNvGrpSpPr/>
            <p:nvPr/>
          </p:nvGrpSpPr>
          <p:grpSpPr>
            <a:xfrm>
              <a:off x="2760954" y="2402880"/>
              <a:ext cx="516344" cy="214013"/>
              <a:chOff x="2202154" y="2321600"/>
              <a:chExt cx="516344" cy="214013"/>
            </a:xfrm>
          </p:grpSpPr>
          <p:sp>
            <p:nvSpPr>
              <p:cNvPr id="127" name="모서리가 둥근 직사각형 6">
                <a:extLst>
                  <a:ext uri="{FF2B5EF4-FFF2-40B4-BE49-F238E27FC236}">
                    <a16:creationId xmlns:a16="http://schemas.microsoft.com/office/drawing/2014/main" id="{C1E250F3-6FF5-405A-A74C-5EA644D26254}"/>
                  </a:ext>
                </a:extLst>
              </p:cNvPr>
              <p:cNvSpPr/>
              <p:nvPr/>
            </p:nvSpPr>
            <p:spPr>
              <a:xfrm>
                <a:off x="2202154" y="2321600"/>
                <a:ext cx="516344" cy="21401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08287038-E7D6-4054-A343-EC37FA4E2B5F}"/>
                  </a:ext>
                </a:extLst>
              </p:cNvPr>
              <p:cNvSpPr/>
              <p:nvPr/>
            </p:nvSpPr>
            <p:spPr>
              <a:xfrm>
                <a:off x="2533722" y="2348211"/>
                <a:ext cx="158538" cy="16079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83BA06A-E5B7-4106-B24A-DFF9423228AD}"/>
              </a:ext>
            </a:extLst>
          </p:cNvPr>
          <p:cNvGrpSpPr/>
          <p:nvPr/>
        </p:nvGrpSpPr>
        <p:grpSpPr>
          <a:xfrm>
            <a:off x="4569986" y="2945769"/>
            <a:ext cx="5250012" cy="536791"/>
            <a:chOff x="3285461" y="2119383"/>
            <a:chExt cx="5250012" cy="536791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7B4F303-0598-4BDC-A9D5-29C56FEF477C}"/>
                </a:ext>
              </a:extLst>
            </p:cNvPr>
            <p:cNvSpPr txBox="1"/>
            <p:nvPr/>
          </p:nvSpPr>
          <p:spPr>
            <a:xfrm>
              <a:off x="4869712" y="2119383"/>
              <a:ext cx="3665761" cy="42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다녀온 곳의 사진을 추가하고</a:t>
              </a:r>
              <a:r>
                <a: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!</a:t>
              </a:r>
            </a:p>
          </p:txBody>
        </p:sp>
        <p:sp>
          <p:nvSpPr>
            <p:cNvPr id="131" name="자유형 1">
              <a:extLst>
                <a:ext uri="{FF2B5EF4-FFF2-40B4-BE49-F238E27FC236}">
                  <a16:creationId xmlns:a16="http://schemas.microsoft.com/office/drawing/2014/main" id="{B2876EEE-32C1-4793-971E-ACC1A833D078}"/>
                </a:ext>
              </a:extLst>
            </p:cNvPr>
            <p:cNvSpPr/>
            <p:nvPr/>
          </p:nvSpPr>
          <p:spPr>
            <a:xfrm flipV="1">
              <a:off x="3285461" y="2413591"/>
              <a:ext cx="1499190" cy="242583"/>
            </a:xfrm>
            <a:custGeom>
              <a:avLst/>
              <a:gdLst>
                <a:gd name="connsiteX0" fmla="*/ 0 w 1307804"/>
                <a:gd name="connsiteY0" fmla="*/ 0 h 212652"/>
                <a:gd name="connsiteX1" fmla="*/ 946297 w 1307804"/>
                <a:gd name="connsiteY1" fmla="*/ 0 h 212652"/>
                <a:gd name="connsiteX2" fmla="*/ 1307804 w 1307804"/>
                <a:gd name="connsiteY2" fmla="*/ 212652 h 2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804" h="212652">
                  <a:moveTo>
                    <a:pt x="0" y="0"/>
                  </a:moveTo>
                  <a:lnTo>
                    <a:pt x="946297" y="0"/>
                  </a:lnTo>
                  <a:lnTo>
                    <a:pt x="1307804" y="212652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F0DA7319-6851-4B05-84FA-E614E835C07F}"/>
              </a:ext>
            </a:extLst>
          </p:cNvPr>
          <p:cNvGrpSpPr/>
          <p:nvPr/>
        </p:nvGrpSpPr>
        <p:grpSpPr>
          <a:xfrm>
            <a:off x="4469031" y="4077266"/>
            <a:ext cx="6560289" cy="422552"/>
            <a:chOff x="3891516" y="3820592"/>
            <a:chExt cx="6560289" cy="42255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4D07ED2-B298-4D68-9310-07FFB8E0EC03}"/>
                </a:ext>
              </a:extLst>
            </p:cNvPr>
            <p:cNvSpPr txBox="1"/>
            <p:nvPr/>
          </p:nvSpPr>
          <p:spPr>
            <a:xfrm>
              <a:off x="4869712" y="3820592"/>
              <a:ext cx="5582093" cy="42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다녀온 곳의 지도도 추가한다</a:t>
              </a:r>
              <a:r>
                <a: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</a:t>
              </a: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9B240F37-AE43-44D8-B661-D348E34BF01F}"/>
                </a:ext>
              </a:extLst>
            </p:cNvPr>
            <p:cNvCxnSpPr/>
            <p:nvPr/>
          </p:nvCxnSpPr>
          <p:spPr>
            <a:xfrm>
              <a:off x="3891516" y="4058840"/>
              <a:ext cx="89313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240A83F-A3DF-41DF-933E-DEDB2B169C62}"/>
              </a:ext>
            </a:extLst>
          </p:cNvPr>
          <p:cNvGrpSpPr/>
          <p:nvPr/>
        </p:nvGrpSpPr>
        <p:grpSpPr>
          <a:xfrm>
            <a:off x="4412171" y="5050082"/>
            <a:ext cx="5250012" cy="536791"/>
            <a:chOff x="3285461" y="2119383"/>
            <a:chExt cx="5250012" cy="53679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F8920C6-8570-4774-9659-9C4E2CEC34D3}"/>
                </a:ext>
              </a:extLst>
            </p:cNvPr>
            <p:cNvSpPr txBox="1"/>
            <p:nvPr/>
          </p:nvSpPr>
          <p:spPr>
            <a:xfrm>
              <a:off x="4869712" y="2119383"/>
              <a:ext cx="3665761" cy="42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다녀온 곳이 어땠는지 느낌을 적는다</a:t>
              </a:r>
              <a:r>
                <a: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</a:t>
              </a:r>
            </a:p>
          </p:txBody>
        </p:sp>
        <p:sp>
          <p:nvSpPr>
            <p:cNvPr id="137" name="자유형 1">
              <a:extLst>
                <a:ext uri="{FF2B5EF4-FFF2-40B4-BE49-F238E27FC236}">
                  <a16:creationId xmlns:a16="http://schemas.microsoft.com/office/drawing/2014/main" id="{4A5BCCFE-4F11-449B-87BA-CC2F3C320E03}"/>
                </a:ext>
              </a:extLst>
            </p:cNvPr>
            <p:cNvSpPr/>
            <p:nvPr/>
          </p:nvSpPr>
          <p:spPr>
            <a:xfrm flipV="1">
              <a:off x="3285461" y="2413591"/>
              <a:ext cx="1499190" cy="242583"/>
            </a:xfrm>
            <a:custGeom>
              <a:avLst/>
              <a:gdLst>
                <a:gd name="connsiteX0" fmla="*/ 0 w 1307804"/>
                <a:gd name="connsiteY0" fmla="*/ 0 h 212652"/>
                <a:gd name="connsiteX1" fmla="*/ 946297 w 1307804"/>
                <a:gd name="connsiteY1" fmla="*/ 0 h 212652"/>
                <a:gd name="connsiteX2" fmla="*/ 1307804 w 1307804"/>
                <a:gd name="connsiteY2" fmla="*/ 212652 h 2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804" h="212652">
                  <a:moveTo>
                    <a:pt x="0" y="0"/>
                  </a:moveTo>
                  <a:lnTo>
                    <a:pt x="946297" y="0"/>
                  </a:lnTo>
                  <a:lnTo>
                    <a:pt x="1307804" y="212652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3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1351652" cy="667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조 소개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231AD9-DF96-4FE9-8514-1296134B42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8" b="23955"/>
          <a:stretch/>
        </p:blipFill>
        <p:spPr>
          <a:xfrm>
            <a:off x="3421337" y="1379240"/>
            <a:ext cx="4537285" cy="2305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19E0A6-EBA1-40E5-8473-576B0B9F2073}"/>
              </a:ext>
            </a:extLst>
          </p:cNvPr>
          <p:cNvSpPr txBox="1"/>
          <p:nvPr/>
        </p:nvSpPr>
        <p:spPr>
          <a:xfrm>
            <a:off x="4629545" y="381500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뫼비우스</a:t>
            </a:r>
            <a:endParaRPr lang="en-US" altLang="ko-KR" sz="28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20DD4-D077-4945-89B1-8FAAD2ABDEDC}"/>
              </a:ext>
            </a:extLst>
          </p:cNvPr>
          <p:cNvSpPr txBox="1"/>
          <p:nvPr/>
        </p:nvSpPr>
        <p:spPr>
          <a:xfrm>
            <a:off x="2118409" y="4627706"/>
            <a:ext cx="8132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학과가 구분이 없는 </a:t>
            </a:r>
            <a:r>
              <a:rPr lang="ko-KR" altLang="en-US" sz="2000" spc="-15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되어 </a:t>
            </a: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 프로젝트를 </a:t>
            </a:r>
            <a:r>
              <a:rPr lang="ko-KR" altLang="en-US" sz="2000" spc="-15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생각하며 </a:t>
            </a:r>
            <a:r>
              <a:rPr lang="ko-KR" altLang="en-US" sz="2000" spc="-15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끝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생각하는 마음으로 임한다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61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9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307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목업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음식 카테고리 </a:t>
            </a:r>
            <a:r>
              <a:rPr lang="ko-KR" altLang="en-US" sz="28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화면</a:t>
            </a:r>
            <a:endParaRPr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548533E-DAD5-451B-B276-345FF08FFC56}"/>
              </a:ext>
            </a:extLst>
          </p:cNvPr>
          <p:cNvGrpSpPr/>
          <p:nvPr/>
        </p:nvGrpSpPr>
        <p:grpSpPr>
          <a:xfrm>
            <a:off x="4618895" y="1068068"/>
            <a:ext cx="3384376" cy="5616624"/>
            <a:chOff x="4752786" y="667015"/>
            <a:chExt cx="3384376" cy="5616624"/>
          </a:xfrm>
        </p:grpSpPr>
        <p:sp>
          <p:nvSpPr>
            <p:cNvPr id="70" name="모서리가 둥근 직사각형 37">
              <a:extLst>
                <a:ext uri="{FF2B5EF4-FFF2-40B4-BE49-F238E27FC236}">
                  <a16:creationId xmlns:a16="http://schemas.microsoft.com/office/drawing/2014/main" id="{067F0C5D-EA16-4F46-B198-28A08D3FE923}"/>
                </a:ext>
              </a:extLst>
            </p:cNvPr>
            <p:cNvSpPr/>
            <p:nvPr/>
          </p:nvSpPr>
          <p:spPr>
            <a:xfrm>
              <a:off x="4752786" y="667015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FC5E6F-88E6-45E6-BAA4-F55D269E41D6}"/>
                </a:ext>
              </a:extLst>
            </p:cNvPr>
            <p:cNvSpPr/>
            <p:nvPr/>
          </p:nvSpPr>
          <p:spPr>
            <a:xfrm>
              <a:off x="4835243" y="1325539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472943-E377-4C03-91B0-D1745B55BC24}"/>
                </a:ext>
              </a:extLst>
            </p:cNvPr>
            <p:cNvSpPr txBox="1"/>
            <p:nvPr/>
          </p:nvSpPr>
          <p:spPr>
            <a:xfrm>
              <a:off x="5328850" y="1244820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a발레리노" pitchFamily="18" charset="-127"/>
                  <a:ea typeface="a발레리노" pitchFamily="18" charset="-127"/>
                </a:rPr>
                <a:t>음식</a:t>
              </a:r>
            </a:p>
          </p:txBody>
        </p:sp>
        <p:pic>
          <p:nvPicPr>
            <p:cNvPr id="73" name="Picture 15">
              <a:extLst>
                <a:ext uri="{FF2B5EF4-FFF2-40B4-BE49-F238E27FC236}">
                  <a16:creationId xmlns:a16="http://schemas.microsoft.com/office/drawing/2014/main" id="{7DE53817-098B-4A64-BA63-5B89F4127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4916591" y="1354139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5EB49D5-6E40-454E-AA72-B70175E266C7}"/>
                </a:ext>
              </a:extLst>
            </p:cNvPr>
            <p:cNvSpPr/>
            <p:nvPr/>
          </p:nvSpPr>
          <p:spPr>
            <a:xfrm>
              <a:off x="4835242" y="1829595"/>
              <a:ext cx="3229911" cy="397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FE965D-AF86-4E54-8DC4-4463951751FB}"/>
                </a:ext>
              </a:extLst>
            </p:cNvPr>
            <p:cNvSpPr txBox="1"/>
            <p:nvPr/>
          </p:nvSpPr>
          <p:spPr>
            <a:xfrm>
              <a:off x="5328850" y="1949043"/>
              <a:ext cx="1067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카테고리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2D7E7A-6312-487C-8BDA-DCEC09C172E8}"/>
                </a:ext>
              </a:extLst>
            </p:cNvPr>
            <p:cNvSpPr txBox="1"/>
            <p:nvPr/>
          </p:nvSpPr>
          <p:spPr>
            <a:xfrm>
              <a:off x="6540698" y="1949043"/>
              <a:ext cx="6480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음식</a:t>
              </a: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E6E21FA8-259A-4169-BEA7-5B9E1FFC4E09}"/>
                </a:ext>
              </a:extLst>
            </p:cNvPr>
            <p:cNvSpPr/>
            <p:nvPr/>
          </p:nvSpPr>
          <p:spPr>
            <a:xfrm rot="10800000">
              <a:off x="7273067" y="2058434"/>
              <a:ext cx="144000" cy="144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3">
              <a:extLst>
                <a:ext uri="{FF2B5EF4-FFF2-40B4-BE49-F238E27FC236}">
                  <a16:creationId xmlns:a16="http://schemas.microsoft.com/office/drawing/2014/main" id="{4D59C778-7B32-42DE-AA45-300D964027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 t="5866" r="12176"/>
            <a:stretch/>
          </p:blipFill>
          <p:spPr bwMode="auto">
            <a:xfrm>
              <a:off x="4958733" y="2427338"/>
              <a:ext cx="2993380" cy="2617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109FE06-FB83-4153-83D9-2D7C186A8C9A}"/>
                </a:ext>
              </a:extLst>
            </p:cNvPr>
            <p:cNvSpPr txBox="1"/>
            <p:nvPr/>
          </p:nvSpPr>
          <p:spPr>
            <a:xfrm>
              <a:off x="5026485" y="5226862"/>
              <a:ext cx="283697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혼자 </a:t>
              </a:r>
              <a:r>
                <a:rPr lang="ko-KR" altLang="en-US" sz="1000" dirty="0" err="1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술마시기</a:t>
              </a:r>
              <a:r>
                <a:rPr lang="ko-KR" altLang="en-US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엄청 좋아요 칵테일도 맛있어요 구시청에서 찾기도 쉬운 장소에 있고 기본으로 과자가 나오는데 칵테일이랑 너무 잘 어울리네요</a:t>
              </a:r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!</a:t>
              </a:r>
              <a:endParaRPr lang="ko-KR" altLang="en-US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124AD59-AA04-4FF2-A9BC-CD2E43FF2E9C}"/>
              </a:ext>
            </a:extLst>
          </p:cNvPr>
          <p:cNvGrpSpPr/>
          <p:nvPr/>
        </p:nvGrpSpPr>
        <p:grpSpPr>
          <a:xfrm>
            <a:off x="802471" y="1070498"/>
            <a:ext cx="3384376" cy="5616624"/>
            <a:chOff x="833728" y="669445"/>
            <a:chExt cx="3384376" cy="5616624"/>
          </a:xfrm>
        </p:grpSpPr>
        <p:sp>
          <p:nvSpPr>
            <p:cNvPr id="81" name="모서리가 둥근 직사각형 2">
              <a:extLst>
                <a:ext uri="{FF2B5EF4-FFF2-40B4-BE49-F238E27FC236}">
                  <a16:creationId xmlns:a16="http://schemas.microsoft.com/office/drawing/2014/main" id="{11E7FC20-AB7D-445F-A17B-31D82A81D1D9}"/>
                </a:ext>
              </a:extLst>
            </p:cNvPr>
            <p:cNvSpPr/>
            <p:nvPr/>
          </p:nvSpPr>
          <p:spPr>
            <a:xfrm>
              <a:off x="833728" y="669445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D2FFB58-99FB-42B7-A2F0-FEFD7033FD71}"/>
                </a:ext>
              </a:extLst>
            </p:cNvPr>
            <p:cNvSpPr/>
            <p:nvPr/>
          </p:nvSpPr>
          <p:spPr>
            <a:xfrm>
              <a:off x="916185" y="1327969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3F9D1E2-C471-4C9B-9931-B8EC9E9F80D7}"/>
                </a:ext>
              </a:extLst>
            </p:cNvPr>
            <p:cNvSpPr txBox="1"/>
            <p:nvPr/>
          </p:nvSpPr>
          <p:spPr>
            <a:xfrm>
              <a:off x="1409792" y="1247250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a발레리노" pitchFamily="18" charset="-127"/>
                  <a:ea typeface="a발레리노" pitchFamily="18" charset="-127"/>
                </a:rPr>
                <a:t>음식</a:t>
              </a:r>
            </a:p>
          </p:txBody>
        </p:sp>
        <p:pic>
          <p:nvPicPr>
            <p:cNvPr id="84" name="Picture 15">
              <a:extLst>
                <a:ext uri="{FF2B5EF4-FFF2-40B4-BE49-F238E27FC236}">
                  <a16:creationId xmlns:a16="http://schemas.microsoft.com/office/drawing/2014/main" id="{302F2A5D-2DE4-4CF1-AE9E-EDE9187EC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997533" y="1356569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B1FCF66-FB53-44B1-8BFF-C1AF87807F11}"/>
                </a:ext>
              </a:extLst>
            </p:cNvPr>
            <p:cNvSpPr/>
            <p:nvPr/>
          </p:nvSpPr>
          <p:spPr>
            <a:xfrm>
              <a:off x="916184" y="1832025"/>
              <a:ext cx="3229911" cy="397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F3CFCBD8-8F1C-416D-8D7F-DD711B84A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3" y="2420888"/>
              <a:ext cx="3053807" cy="3006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3">
              <a:extLst>
                <a:ext uri="{FF2B5EF4-FFF2-40B4-BE49-F238E27FC236}">
                  <a16:creationId xmlns:a16="http://schemas.microsoft.com/office/drawing/2014/main" id="{49945523-29C7-442C-9EF8-6CE6FA6EE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 t="5866" r="12176" b="80409"/>
            <a:stretch/>
          </p:blipFill>
          <p:spPr bwMode="auto">
            <a:xfrm>
              <a:off x="997832" y="5423603"/>
              <a:ext cx="2993380" cy="381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1F8DFA4-45B5-4F1A-86BF-773278066748}"/>
                </a:ext>
              </a:extLst>
            </p:cNvPr>
            <p:cNvSpPr txBox="1"/>
            <p:nvPr/>
          </p:nvSpPr>
          <p:spPr>
            <a:xfrm>
              <a:off x="1573895" y="1938318"/>
              <a:ext cx="1204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</a:t>
              </a:r>
              <a:r>
                <a:rPr lang="en-US" altLang="ko-KR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bumkey</a:t>
              </a:r>
              <a:endPara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89" name="Picture 3">
              <a:extLst>
                <a:ext uri="{FF2B5EF4-FFF2-40B4-BE49-F238E27FC236}">
                  <a16:creationId xmlns:a16="http://schemas.microsoft.com/office/drawing/2014/main" id="{6CDEE081-B8B2-495F-8793-2B9E80835B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6" r="10879" b="5863"/>
            <a:stretch/>
          </p:blipFill>
          <p:spPr bwMode="auto">
            <a:xfrm>
              <a:off x="1142221" y="1917915"/>
              <a:ext cx="415702" cy="42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99912A7-B05C-4962-9B54-259B83A5EDEA}"/>
              </a:ext>
            </a:extLst>
          </p:cNvPr>
          <p:cNvGrpSpPr/>
          <p:nvPr/>
        </p:nvGrpSpPr>
        <p:grpSpPr>
          <a:xfrm>
            <a:off x="8412949" y="1068068"/>
            <a:ext cx="3416063" cy="5616624"/>
            <a:chOff x="8444206" y="667015"/>
            <a:chExt cx="3416063" cy="5616624"/>
          </a:xfrm>
        </p:grpSpPr>
        <p:sp>
          <p:nvSpPr>
            <p:cNvPr id="91" name="모서리가 둥근 직사각형 37">
              <a:extLst>
                <a:ext uri="{FF2B5EF4-FFF2-40B4-BE49-F238E27FC236}">
                  <a16:creationId xmlns:a16="http://schemas.microsoft.com/office/drawing/2014/main" id="{19EBDAF3-C2FD-4E96-A9B8-00889D620929}"/>
                </a:ext>
              </a:extLst>
            </p:cNvPr>
            <p:cNvSpPr/>
            <p:nvPr/>
          </p:nvSpPr>
          <p:spPr>
            <a:xfrm>
              <a:off x="8444206" y="667015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1B0A538-44D5-4D00-A0F5-B5827DA4EEA3}"/>
                </a:ext>
              </a:extLst>
            </p:cNvPr>
            <p:cNvSpPr/>
            <p:nvPr/>
          </p:nvSpPr>
          <p:spPr>
            <a:xfrm>
              <a:off x="8526663" y="1325539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4FAD08-A374-4B17-B1E8-0DFF289D226C}"/>
                </a:ext>
              </a:extLst>
            </p:cNvPr>
            <p:cNvSpPr txBox="1"/>
            <p:nvPr/>
          </p:nvSpPr>
          <p:spPr>
            <a:xfrm>
              <a:off x="9020270" y="1244820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a발레리노" pitchFamily="18" charset="-127"/>
                  <a:ea typeface="a발레리노" pitchFamily="18" charset="-127"/>
                </a:rPr>
                <a:t>음식</a:t>
              </a:r>
            </a:p>
          </p:txBody>
        </p:sp>
        <p:pic>
          <p:nvPicPr>
            <p:cNvPr id="94" name="Picture 15">
              <a:extLst>
                <a:ext uri="{FF2B5EF4-FFF2-40B4-BE49-F238E27FC236}">
                  <a16:creationId xmlns:a16="http://schemas.microsoft.com/office/drawing/2014/main" id="{E1B6BFA1-0040-4B94-B3CA-F160DA76A8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8608011" y="1354139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0A0EC84-85C3-41D3-954B-E828AF58CF97}"/>
                </a:ext>
              </a:extLst>
            </p:cNvPr>
            <p:cNvSpPr/>
            <p:nvPr/>
          </p:nvSpPr>
          <p:spPr>
            <a:xfrm>
              <a:off x="8526662" y="1829595"/>
              <a:ext cx="3229911" cy="397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72E3461-384C-42B9-AED5-C3218F241D77}"/>
                </a:ext>
              </a:extLst>
            </p:cNvPr>
            <p:cNvSpPr txBox="1"/>
            <p:nvPr/>
          </p:nvSpPr>
          <p:spPr>
            <a:xfrm>
              <a:off x="9020270" y="1949043"/>
              <a:ext cx="1067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카테고리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A0941DC-B7EF-4A8C-896B-9A4A62AEABE5}"/>
                </a:ext>
              </a:extLst>
            </p:cNvPr>
            <p:cNvSpPr txBox="1"/>
            <p:nvPr/>
          </p:nvSpPr>
          <p:spPr>
            <a:xfrm>
              <a:off x="10232118" y="1949043"/>
              <a:ext cx="6480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음식</a:t>
              </a:r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DBD3E038-88AF-4B98-92C3-2AE85C6B3FB7}"/>
                </a:ext>
              </a:extLst>
            </p:cNvPr>
            <p:cNvSpPr/>
            <p:nvPr/>
          </p:nvSpPr>
          <p:spPr>
            <a:xfrm rot="10800000">
              <a:off x="10964487" y="2058434"/>
              <a:ext cx="144000" cy="144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Picture 3">
              <a:extLst>
                <a:ext uri="{FF2B5EF4-FFF2-40B4-BE49-F238E27FC236}">
                  <a16:creationId xmlns:a16="http://schemas.microsoft.com/office/drawing/2014/main" id="{26DB1A40-0313-4092-8815-7CB98DC1F5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87151" r="12176" b="-1"/>
            <a:stretch/>
          </p:blipFill>
          <p:spPr bwMode="auto">
            <a:xfrm>
              <a:off x="8609479" y="2362097"/>
              <a:ext cx="3074728" cy="357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FBE5DD-197C-4891-8985-0400F8AB1676}"/>
                </a:ext>
              </a:extLst>
            </p:cNvPr>
            <p:cNvSpPr txBox="1"/>
            <p:nvPr/>
          </p:nvSpPr>
          <p:spPr>
            <a:xfrm>
              <a:off x="8723128" y="2749177"/>
              <a:ext cx="283697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혼자 </a:t>
              </a:r>
              <a:r>
                <a:rPr lang="ko-KR" altLang="en-US" sz="1000" dirty="0" err="1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술마시기</a:t>
              </a:r>
              <a:r>
                <a:rPr lang="ko-KR" altLang="en-US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엄청 좋아요 칵테일도 맛있어요 </a:t>
              </a:r>
              <a:r>
                <a:rPr lang="ko-KR" altLang="en-US" sz="1000" dirty="0" err="1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구시청에서</a:t>
              </a:r>
              <a:r>
                <a:rPr lang="ko-KR" altLang="en-US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찾기도 쉬운 장소에 있고 기본으로 과자가 나오는데 칵테일이랑 너무 잘 어울리네요 </a:t>
              </a:r>
              <a:r>
                <a:rPr lang="en-US" altLang="ko-KR" sz="10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!</a:t>
              </a:r>
              <a:endParaRPr lang="ko-KR" altLang="en-US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DDEB88A4-D521-4494-8C64-825422D10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7858" y="3655384"/>
              <a:ext cx="381621" cy="321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E11458-78B9-43D6-8AE0-80C6F82B4938}"/>
                </a:ext>
              </a:extLst>
            </p:cNvPr>
            <p:cNvSpPr txBox="1"/>
            <p:nvPr/>
          </p:nvSpPr>
          <p:spPr>
            <a:xfrm>
              <a:off x="9130186" y="3596317"/>
              <a:ext cx="1750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1,024,565</a:t>
              </a:r>
              <a:endPara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7B3A9A-911C-438A-A120-636854287761}"/>
                </a:ext>
              </a:extLst>
            </p:cNvPr>
            <p:cNvSpPr txBox="1"/>
            <p:nvPr/>
          </p:nvSpPr>
          <p:spPr>
            <a:xfrm>
              <a:off x="8713081" y="4218658"/>
              <a:ext cx="739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댓글</a:t>
              </a:r>
              <a:endPara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04" name="모서리가 둥근 직사각형 1">
              <a:extLst>
                <a:ext uri="{FF2B5EF4-FFF2-40B4-BE49-F238E27FC236}">
                  <a16:creationId xmlns:a16="http://schemas.microsoft.com/office/drawing/2014/main" id="{C250CA1C-64D6-4D2D-A6C2-392DF7F5DCA4}"/>
                </a:ext>
              </a:extLst>
            </p:cNvPr>
            <p:cNvSpPr/>
            <p:nvPr/>
          </p:nvSpPr>
          <p:spPr>
            <a:xfrm>
              <a:off x="9452318" y="4218658"/>
              <a:ext cx="2179796" cy="3385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A9CF74-3123-4030-BEB5-5FA5D4EC4A81}"/>
                </a:ext>
              </a:extLst>
            </p:cNvPr>
            <p:cNvSpPr txBox="1"/>
            <p:nvPr/>
          </p:nvSpPr>
          <p:spPr>
            <a:xfrm>
              <a:off x="8516214" y="4707906"/>
              <a:ext cx="10994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</a:t>
              </a:r>
              <a:r>
                <a:rPr lang="en-US" altLang="ko-KR" sz="9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jonghyun.948</a:t>
              </a:r>
              <a:endParaRPr lang="ko-KR" altLang="en-US" sz="9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BA1FF05-E15C-4C2D-88E7-E09E47C68B0A}"/>
                </a:ext>
              </a:extLst>
            </p:cNvPr>
            <p:cNvSpPr txBox="1"/>
            <p:nvPr/>
          </p:nvSpPr>
          <p:spPr>
            <a:xfrm>
              <a:off x="9484007" y="4707906"/>
              <a:ext cx="19692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가격이 얼마 정도되나요</a:t>
              </a:r>
              <a:r>
                <a:rPr lang="en-US" altLang="ko-KR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?</a:t>
              </a:r>
              <a:endPara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264CFF4-E23A-49C2-B9B8-C2D8D6F4DDA3}"/>
                </a:ext>
              </a:extLst>
            </p:cNvPr>
            <p:cNvSpPr txBox="1"/>
            <p:nvPr/>
          </p:nvSpPr>
          <p:spPr>
            <a:xfrm>
              <a:off x="8516214" y="4995938"/>
              <a:ext cx="10994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dlstmxkakwldrl</a:t>
              </a:r>
              <a:endParaRPr lang="ko-KR" altLang="en-US" sz="9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6EB6D19-4E33-47D0-AA0B-FD3424D848AB}"/>
                </a:ext>
              </a:extLst>
            </p:cNvPr>
            <p:cNvSpPr txBox="1"/>
            <p:nvPr/>
          </p:nvSpPr>
          <p:spPr>
            <a:xfrm>
              <a:off x="9484007" y="4995938"/>
              <a:ext cx="19692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여기</a:t>
              </a:r>
              <a:r>
                <a:rPr lang="en-US" altLang="ko-KR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진짜 맛있었는데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FD4DC16-5BFC-472E-B9F6-93E3A2FC7232}"/>
                </a:ext>
              </a:extLst>
            </p:cNvPr>
            <p:cNvSpPr txBox="1"/>
            <p:nvPr/>
          </p:nvSpPr>
          <p:spPr>
            <a:xfrm>
              <a:off x="8712932" y="5283970"/>
              <a:ext cx="5497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강동원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5579B8-68F1-40F9-8635-66FAA591F0B7}"/>
                </a:ext>
              </a:extLst>
            </p:cNvPr>
            <p:cNvSpPr txBox="1"/>
            <p:nvPr/>
          </p:nvSpPr>
          <p:spPr>
            <a:xfrm>
              <a:off x="9484006" y="5283970"/>
              <a:ext cx="23762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여기 </a:t>
              </a:r>
              <a:r>
                <a:rPr lang="ko-KR" altLang="en-US" sz="900" dirty="0" err="1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직원분들</a:t>
              </a:r>
              <a:r>
                <a:rPr lang="ko-KR" altLang="en-US" sz="9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혼자와도 잘 대해주시네요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2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9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목업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메뉴 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&amp; </a:t>
            </a:r>
            <a:r>
              <a:rPr lang="ko-KR" altLang="en-US" sz="2800" dirty="0" err="1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마이페이지</a:t>
            </a:r>
            <a:endParaRPr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9" name="모서리가 둥근 직사각형 37">
            <a:extLst>
              <a:ext uri="{FF2B5EF4-FFF2-40B4-BE49-F238E27FC236}">
                <a16:creationId xmlns:a16="http://schemas.microsoft.com/office/drawing/2014/main" id="{DA3E6828-6955-4E1B-8D29-F090DE1C458B}"/>
              </a:ext>
            </a:extLst>
          </p:cNvPr>
          <p:cNvSpPr/>
          <p:nvPr/>
        </p:nvSpPr>
        <p:spPr>
          <a:xfrm>
            <a:off x="2264191" y="1017717"/>
            <a:ext cx="3384376" cy="5616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8C6F900-5F6F-4814-902C-3FD9A23E198C}"/>
              </a:ext>
            </a:extLst>
          </p:cNvPr>
          <p:cNvSpPr/>
          <p:nvPr/>
        </p:nvSpPr>
        <p:spPr>
          <a:xfrm>
            <a:off x="2346648" y="1676241"/>
            <a:ext cx="3240360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579C2C0-F092-4B6F-87C0-93B94A8BB21D}"/>
              </a:ext>
            </a:extLst>
          </p:cNvPr>
          <p:cNvSpPr txBox="1"/>
          <p:nvPr/>
        </p:nvSpPr>
        <p:spPr>
          <a:xfrm>
            <a:off x="2840255" y="159552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a발레리노" pitchFamily="18" charset="-127"/>
                <a:ea typeface="a발레리노" pitchFamily="18" charset="-127"/>
              </a:rPr>
              <a:t>음식</a:t>
            </a:r>
          </a:p>
        </p:txBody>
      </p:sp>
      <p:pic>
        <p:nvPicPr>
          <p:cNvPr id="132" name="Picture 15">
            <a:extLst>
              <a:ext uri="{FF2B5EF4-FFF2-40B4-BE49-F238E27FC236}">
                <a16:creationId xmlns:a16="http://schemas.microsoft.com/office/drawing/2014/main" id="{BB42D195-D457-4961-A059-84849864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24317" r="21764"/>
          <a:stretch/>
        </p:blipFill>
        <p:spPr bwMode="auto">
          <a:xfrm>
            <a:off x="2427996" y="1704841"/>
            <a:ext cx="352539" cy="4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4F05F66-F608-4B97-A80C-9193B9EE29CD}"/>
              </a:ext>
            </a:extLst>
          </p:cNvPr>
          <p:cNvSpPr/>
          <p:nvPr/>
        </p:nvSpPr>
        <p:spPr>
          <a:xfrm>
            <a:off x="2346647" y="2180297"/>
            <a:ext cx="3229911" cy="397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3C9AE3-F9DE-4DBF-8B2A-FDE91E077C10}"/>
              </a:ext>
            </a:extLst>
          </p:cNvPr>
          <p:cNvSpPr txBox="1"/>
          <p:nvPr/>
        </p:nvSpPr>
        <p:spPr>
          <a:xfrm>
            <a:off x="2840255" y="2299745"/>
            <a:ext cx="106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카테고리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6D73554-9E76-4971-B45A-B8D6F6D02670}"/>
              </a:ext>
            </a:extLst>
          </p:cNvPr>
          <p:cNvSpPr txBox="1"/>
          <p:nvPr/>
        </p:nvSpPr>
        <p:spPr>
          <a:xfrm>
            <a:off x="4052103" y="2299745"/>
            <a:ext cx="648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음식</a:t>
            </a:r>
          </a:p>
        </p:txBody>
      </p:sp>
      <p:sp>
        <p:nvSpPr>
          <p:cNvPr id="136" name="이등변 삼각형 135">
            <a:extLst>
              <a:ext uri="{FF2B5EF4-FFF2-40B4-BE49-F238E27FC236}">
                <a16:creationId xmlns:a16="http://schemas.microsoft.com/office/drawing/2014/main" id="{C7E789B7-3391-4B7F-9F52-CE1B9F1D71B0}"/>
              </a:ext>
            </a:extLst>
          </p:cNvPr>
          <p:cNvSpPr/>
          <p:nvPr/>
        </p:nvSpPr>
        <p:spPr>
          <a:xfrm rot="10800000">
            <a:off x="4784472" y="2409136"/>
            <a:ext cx="144000" cy="144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Picture 3">
            <a:extLst>
              <a:ext uri="{FF2B5EF4-FFF2-40B4-BE49-F238E27FC236}">
                <a16:creationId xmlns:a16="http://schemas.microsoft.com/office/drawing/2014/main" id="{F62E55A9-2F58-49D5-867C-919B6CAA0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87151" r="12176" b="-1"/>
          <a:stretch/>
        </p:blipFill>
        <p:spPr bwMode="auto">
          <a:xfrm>
            <a:off x="2429464" y="2712799"/>
            <a:ext cx="3074728" cy="35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A403FC2-BE3B-4B5A-ADB3-3DDB8CDD5A73}"/>
              </a:ext>
            </a:extLst>
          </p:cNvPr>
          <p:cNvSpPr txBox="1"/>
          <p:nvPr/>
        </p:nvSpPr>
        <p:spPr>
          <a:xfrm>
            <a:off x="2543113" y="3099879"/>
            <a:ext cx="28369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혼자 </a:t>
            </a:r>
            <a:r>
              <a:rPr lang="ko-KR" altLang="en-US" sz="1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술마시기</a:t>
            </a:r>
            <a:r>
              <a:rPr lang="ko-KR" altLang="en-US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엄청 좋아요 칵테일도 맛있어요 </a:t>
            </a:r>
            <a:r>
              <a:rPr lang="ko-KR" altLang="en-US" sz="1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구시청에서</a:t>
            </a:r>
            <a:r>
              <a:rPr lang="ko-KR" altLang="en-US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찾기도 쉬운 장소에 있고 기본으로 과자가 나오는데 칵테일이랑 너무 잘 어울리네요 </a:t>
            </a:r>
            <a:r>
              <a:rPr lang="en-US" altLang="ko-KR" sz="1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!</a:t>
            </a:r>
            <a:endParaRPr lang="ko-KR" altLang="en-US" sz="1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A1E9DC46-AD0A-40AC-9815-237E6943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43" y="4006086"/>
            <a:ext cx="381621" cy="32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7326F755-9068-4212-BF12-CC5B915D5545}"/>
              </a:ext>
            </a:extLst>
          </p:cNvPr>
          <p:cNvSpPr txBox="1"/>
          <p:nvPr/>
        </p:nvSpPr>
        <p:spPr>
          <a:xfrm>
            <a:off x="2950171" y="3947019"/>
            <a:ext cx="175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1,024,565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5DE75C-767E-406A-AD8A-76E127989D30}"/>
              </a:ext>
            </a:extLst>
          </p:cNvPr>
          <p:cNvSpPr txBox="1"/>
          <p:nvPr/>
        </p:nvSpPr>
        <p:spPr>
          <a:xfrm>
            <a:off x="2533066" y="4569360"/>
            <a:ext cx="739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댓글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6" name="모서리가 둥근 직사각형 1">
            <a:extLst>
              <a:ext uri="{FF2B5EF4-FFF2-40B4-BE49-F238E27FC236}">
                <a16:creationId xmlns:a16="http://schemas.microsoft.com/office/drawing/2014/main" id="{AB6E08EA-6E8D-4115-A8AF-1E8F39F9CD44}"/>
              </a:ext>
            </a:extLst>
          </p:cNvPr>
          <p:cNvSpPr/>
          <p:nvPr/>
        </p:nvSpPr>
        <p:spPr>
          <a:xfrm>
            <a:off x="3272303" y="4569360"/>
            <a:ext cx="2179796" cy="338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D58167A-970B-4EC6-B807-0A09988A47B8}"/>
              </a:ext>
            </a:extLst>
          </p:cNvPr>
          <p:cNvSpPr txBox="1"/>
          <p:nvPr/>
        </p:nvSpPr>
        <p:spPr>
          <a:xfrm>
            <a:off x="2336199" y="5058608"/>
            <a:ext cx="10994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9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jonghyun.948</a:t>
            </a:r>
            <a:endParaRPr lang="ko-KR" altLang="en-US" sz="9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5EED00B-16E4-48F4-9263-CC8FD36139BA}"/>
              </a:ext>
            </a:extLst>
          </p:cNvPr>
          <p:cNvSpPr txBox="1"/>
          <p:nvPr/>
        </p:nvSpPr>
        <p:spPr>
          <a:xfrm>
            <a:off x="3303992" y="5058608"/>
            <a:ext cx="196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가격이 얼마 정도되나요</a:t>
            </a:r>
            <a:r>
              <a:rPr lang="en-US" altLang="ko-KR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?</a:t>
            </a:r>
            <a:endParaRPr lang="ko-KR" altLang="en-US" sz="9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5A2C0E-4A3D-47F8-81D9-3D3D522D95A2}"/>
              </a:ext>
            </a:extLst>
          </p:cNvPr>
          <p:cNvSpPr txBox="1"/>
          <p:nvPr/>
        </p:nvSpPr>
        <p:spPr>
          <a:xfrm>
            <a:off x="2336199" y="5346640"/>
            <a:ext cx="10994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dlstmxkakwldrl</a:t>
            </a:r>
            <a:endParaRPr lang="ko-KR" altLang="en-US" sz="9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81EAD9-A77E-436B-AD26-6B375CD93F7A}"/>
              </a:ext>
            </a:extLst>
          </p:cNvPr>
          <p:cNvSpPr txBox="1"/>
          <p:nvPr/>
        </p:nvSpPr>
        <p:spPr>
          <a:xfrm>
            <a:off x="3303992" y="5346640"/>
            <a:ext cx="196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여기</a:t>
            </a:r>
            <a:r>
              <a:rPr lang="en-US" altLang="ko-KR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진짜 맛있었는데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5F19547-8DDD-464B-880F-C8034964CC8E}"/>
              </a:ext>
            </a:extLst>
          </p:cNvPr>
          <p:cNvSpPr txBox="1"/>
          <p:nvPr/>
        </p:nvSpPr>
        <p:spPr>
          <a:xfrm>
            <a:off x="2532917" y="5634672"/>
            <a:ext cx="54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강동원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16279AF-72B9-40E1-9206-4993C68B3014}"/>
              </a:ext>
            </a:extLst>
          </p:cNvPr>
          <p:cNvSpPr txBox="1"/>
          <p:nvPr/>
        </p:nvSpPr>
        <p:spPr>
          <a:xfrm>
            <a:off x="3303991" y="5634672"/>
            <a:ext cx="2376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여기 </a:t>
            </a:r>
            <a:r>
              <a:rPr lang="ko-KR" altLang="en-US" sz="9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직원분들</a:t>
            </a:r>
            <a:r>
              <a:rPr lang="ko-KR" altLang="en-US" sz="9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혼자와도 잘 대해주시네요</a:t>
            </a:r>
          </a:p>
        </p:txBody>
      </p:sp>
      <p:sp>
        <p:nvSpPr>
          <p:cNvPr id="153" name="모서리가 둥근 직사각형 37">
            <a:extLst>
              <a:ext uri="{FF2B5EF4-FFF2-40B4-BE49-F238E27FC236}">
                <a16:creationId xmlns:a16="http://schemas.microsoft.com/office/drawing/2014/main" id="{B8D03E30-363B-4B8C-9209-A15F0D3F9237}"/>
              </a:ext>
            </a:extLst>
          </p:cNvPr>
          <p:cNvSpPr/>
          <p:nvPr/>
        </p:nvSpPr>
        <p:spPr>
          <a:xfrm>
            <a:off x="2267597" y="1017717"/>
            <a:ext cx="3384376" cy="5616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DC2053-9E01-430F-8703-CA08B5AF1E9A}"/>
              </a:ext>
            </a:extLst>
          </p:cNvPr>
          <p:cNvSpPr/>
          <p:nvPr/>
        </p:nvSpPr>
        <p:spPr>
          <a:xfrm>
            <a:off x="2350054" y="1676241"/>
            <a:ext cx="3240360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0871798-7D20-464C-A128-9C32A146D283}"/>
              </a:ext>
            </a:extLst>
          </p:cNvPr>
          <p:cNvSpPr txBox="1"/>
          <p:nvPr/>
        </p:nvSpPr>
        <p:spPr>
          <a:xfrm>
            <a:off x="2843661" y="159552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a발레리노" pitchFamily="18" charset="-127"/>
                <a:ea typeface="a발레리노" pitchFamily="18" charset="-127"/>
              </a:rPr>
              <a:t>음식</a:t>
            </a:r>
          </a:p>
        </p:txBody>
      </p:sp>
      <p:pic>
        <p:nvPicPr>
          <p:cNvPr id="156" name="Picture 15">
            <a:extLst>
              <a:ext uri="{FF2B5EF4-FFF2-40B4-BE49-F238E27FC236}">
                <a16:creationId xmlns:a16="http://schemas.microsoft.com/office/drawing/2014/main" id="{C76F9FF5-3BEA-4673-81AE-B5EDBB6EF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24317" r="21764"/>
          <a:stretch/>
        </p:blipFill>
        <p:spPr bwMode="auto">
          <a:xfrm>
            <a:off x="2431402" y="1704841"/>
            <a:ext cx="352539" cy="4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C707C1-5704-4B70-AEFB-E7FE37C357A3}"/>
              </a:ext>
            </a:extLst>
          </p:cNvPr>
          <p:cNvSpPr/>
          <p:nvPr/>
        </p:nvSpPr>
        <p:spPr>
          <a:xfrm>
            <a:off x="2350053" y="2180297"/>
            <a:ext cx="3229911" cy="397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66DA2BC-403F-456C-B2C7-B3DD76CD00E2}"/>
              </a:ext>
            </a:extLst>
          </p:cNvPr>
          <p:cNvSpPr txBox="1"/>
          <p:nvPr/>
        </p:nvSpPr>
        <p:spPr>
          <a:xfrm>
            <a:off x="2843661" y="2299745"/>
            <a:ext cx="106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카테고리</a:t>
            </a:r>
            <a:endParaRPr lang="ko-KR" altLang="en-US" sz="16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62946A0-9696-42E9-BC78-C688F2A12095}"/>
              </a:ext>
            </a:extLst>
          </p:cNvPr>
          <p:cNvSpPr txBox="1"/>
          <p:nvPr/>
        </p:nvSpPr>
        <p:spPr>
          <a:xfrm>
            <a:off x="4055509" y="2299745"/>
            <a:ext cx="6480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음식</a:t>
            </a:r>
          </a:p>
        </p:txBody>
      </p:sp>
      <p:sp>
        <p:nvSpPr>
          <p:cNvPr id="160" name="이등변 삼각형 159">
            <a:extLst>
              <a:ext uri="{FF2B5EF4-FFF2-40B4-BE49-F238E27FC236}">
                <a16:creationId xmlns:a16="http://schemas.microsoft.com/office/drawing/2014/main" id="{8BE805F4-9385-4121-9CC7-C131AC53BBDA}"/>
              </a:ext>
            </a:extLst>
          </p:cNvPr>
          <p:cNvSpPr/>
          <p:nvPr/>
        </p:nvSpPr>
        <p:spPr>
          <a:xfrm rot="10800000">
            <a:off x="4787878" y="2409136"/>
            <a:ext cx="144000" cy="144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" name="Picture 3">
            <a:extLst>
              <a:ext uri="{FF2B5EF4-FFF2-40B4-BE49-F238E27FC236}">
                <a16:creationId xmlns:a16="http://schemas.microsoft.com/office/drawing/2014/main" id="{91CA3DFA-377F-4733-96AD-BC01F8C38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87151" r="12176" b="-1"/>
          <a:stretch/>
        </p:blipFill>
        <p:spPr bwMode="auto">
          <a:xfrm>
            <a:off x="2432870" y="2712799"/>
            <a:ext cx="3074728" cy="35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29D8975C-4518-49CA-9E14-02B5DA028D4A}"/>
              </a:ext>
            </a:extLst>
          </p:cNvPr>
          <p:cNvSpPr txBox="1"/>
          <p:nvPr/>
        </p:nvSpPr>
        <p:spPr>
          <a:xfrm>
            <a:off x="2546519" y="3099879"/>
            <a:ext cx="283697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혼자 </a:t>
            </a:r>
            <a:r>
              <a:rPr lang="ko-KR" altLang="en-US" sz="1000" dirty="0" err="1"/>
              <a:t>술마시기</a:t>
            </a:r>
            <a:r>
              <a:rPr lang="ko-KR" altLang="en-US" sz="1000" dirty="0"/>
              <a:t> 엄청 좋아요 칵테일도 맛있어요 </a:t>
            </a:r>
            <a:r>
              <a:rPr lang="ko-KR" altLang="en-US" sz="1000" dirty="0" err="1"/>
              <a:t>구시청에서</a:t>
            </a:r>
            <a:r>
              <a:rPr lang="ko-KR" altLang="en-US" sz="1000" dirty="0"/>
              <a:t> 찾기도 쉬운 장소에 있고 기본으로 과자가 나오는데 칵테일이랑 너무 잘 어울리네요 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pic>
        <p:nvPicPr>
          <p:cNvPr id="163" name="Picture 2">
            <a:extLst>
              <a:ext uri="{FF2B5EF4-FFF2-40B4-BE49-F238E27FC236}">
                <a16:creationId xmlns:a16="http://schemas.microsoft.com/office/drawing/2014/main" id="{B402A119-3352-43CC-9D8F-72A193B9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49" y="4006086"/>
            <a:ext cx="381621" cy="32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22F0EFB3-1C01-4EE8-AE4E-AA58182B8BC7}"/>
              </a:ext>
            </a:extLst>
          </p:cNvPr>
          <p:cNvSpPr txBox="1"/>
          <p:nvPr/>
        </p:nvSpPr>
        <p:spPr>
          <a:xfrm>
            <a:off x="2953577" y="3947019"/>
            <a:ext cx="175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1,024,565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276F151-E342-496D-90EA-BF724179C366}"/>
              </a:ext>
            </a:extLst>
          </p:cNvPr>
          <p:cNvSpPr txBox="1"/>
          <p:nvPr/>
        </p:nvSpPr>
        <p:spPr>
          <a:xfrm>
            <a:off x="2536472" y="4569360"/>
            <a:ext cx="739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댓글</a:t>
            </a:r>
            <a:endParaRPr lang="ko-KR" altLang="en-US" sz="1600" dirty="0"/>
          </a:p>
        </p:txBody>
      </p:sp>
      <p:sp>
        <p:nvSpPr>
          <p:cNvPr id="166" name="모서리가 둥근 직사각형 1">
            <a:extLst>
              <a:ext uri="{FF2B5EF4-FFF2-40B4-BE49-F238E27FC236}">
                <a16:creationId xmlns:a16="http://schemas.microsoft.com/office/drawing/2014/main" id="{E2AE2CAE-BAC9-4F74-BDB2-FA205897AE70}"/>
              </a:ext>
            </a:extLst>
          </p:cNvPr>
          <p:cNvSpPr/>
          <p:nvPr/>
        </p:nvSpPr>
        <p:spPr>
          <a:xfrm>
            <a:off x="3275709" y="4569360"/>
            <a:ext cx="2179796" cy="338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3E9E265-EA02-46B9-85E7-848B361EAEA5}"/>
              </a:ext>
            </a:extLst>
          </p:cNvPr>
          <p:cNvSpPr txBox="1"/>
          <p:nvPr/>
        </p:nvSpPr>
        <p:spPr>
          <a:xfrm>
            <a:off x="2339605" y="5058608"/>
            <a:ext cx="10994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 </a:t>
            </a:r>
            <a:r>
              <a:rPr lang="en-US" altLang="ko-KR" sz="900" dirty="0"/>
              <a:t>jonghyun.948</a:t>
            </a:r>
            <a:endParaRPr lang="ko-KR" altLang="en-US" sz="9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08D255-0773-4AC0-9035-B23E4122C910}"/>
              </a:ext>
            </a:extLst>
          </p:cNvPr>
          <p:cNvSpPr txBox="1"/>
          <p:nvPr/>
        </p:nvSpPr>
        <p:spPr>
          <a:xfrm>
            <a:off x="3203701" y="5058608"/>
            <a:ext cx="196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가격이 얼마 정도되나요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9095077-8427-4B81-B86A-20BE691931EC}"/>
              </a:ext>
            </a:extLst>
          </p:cNvPr>
          <p:cNvSpPr txBox="1"/>
          <p:nvPr/>
        </p:nvSpPr>
        <p:spPr>
          <a:xfrm>
            <a:off x="2339605" y="5346640"/>
            <a:ext cx="10994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dlstmxkakwldrl</a:t>
            </a:r>
            <a:endParaRPr lang="ko-KR" altLang="en-US" sz="9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DA94617-A4F5-41B2-B788-14A6C81E3346}"/>
              </a:ext>
            </a:extLst>
          </p:cNvPr>
          <p:cNvSpPr txBox="1"/>
          <p:nvPr/>
        </p:nvSpPr>
        <p:spPr>
          <a:xfrm>
            <a:off x="3203701" y="5346640"/>
            <a:ext cx="196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여기</a:t>
            </a:r>
            <a:r>
              <a:rPr lang="en-US" altLang="ko-KR" sz="900" dirty="0"/>
              <a:t> </a:t>
            </a:r>
            <a:r>
              <a:rPr lang="ko-KR" altLang="en-US" sz="900" dirty="0"/>
              <a:t>진짜 맛있었는데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0E3643A-8076-4C7C-81B2-CC2D89F06DB6}"/>
              </a:ext>
            </a:extLst>
          </p:cNvPr>
          <p:cNvSpPr txBox="1"/>
          <p:nvPr/>
        </p:nvSpPr>
        <p:spPr>
          <a:xfrm>
            <a:off x="2536323" y="5634672"/>
            <a:ext cx="54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강동원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D88C5B9-339D-4A34-9749-9F1B65B68691}"/>
              </a:ext>
            </a:extLst>
          </p:cNvPr>
          <p:cNvSpPr txBox="1"/>
          <p:nvPr/>
        </p:nvSpPr>
        <p:spPr>
          <a:xfrm>
            <a:off x="3203700" y="5634672"/>
            <a:ext cx="2376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여기 </a:t>
            </a:r>
            <a:r>
              <a:rPr lang="ko-KR" altLang="en-US" sz="900" dirty="0" err="1"/>
              <a:t>직원분들</a:t>
            </a:r>
            <a:r>
              <a:rPr lang="ko-KR" altLang="en-US" sz="900" dirty="0"/>
              <a:t> 혼자와도 잘 대해주시네요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A7526D2-5A65-4668-8CAB-E902CB2A0C22}"/>
              </a:ext>
            </a:extLst>
          </p:cNvPr>
          <p:cNvSpPr/>
          <p:nvPr/>
        </p:nvSpPr>
        <p:spPr>
          <a:xfrm>
            <a:off x="2371311" y="1689040"/>
            <a:ext cx="2801648" cy="4446374"/>
          </a:xfrm>
          <a:prstGeom prst="rect">
            <a:avLst/>
          </a:prstGeom>
          <a:solidFill>
            <a:srgbClr val="E6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0C98BBDD-5A89-401B-83EF-67E4942474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79" y="1861796"/>
            <a:ext cx="538475" cy="538475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48E62EB4-8C26-4D48-89F1-1A392C731815}"/>
              </a:ext>
            </a:extLst>
          </p:cNvPr>
          <p:cNvSpPr txBox="1"/>
          <p:nvPr/>
        </p:nvSpPr>
        <p:spPr>
          <a:xfrm>
            <a:off x="3072252" y="1695810"/>
            <a:ext cx="1211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 </a:t>
            </a:r>
            <a:r>
              <a:rPr lang="en-US" altLang="ko-KR" sz="1200" b="1" dirty="0"/>
              <a:t>jonghyun.948</a:t>
            </a:r>
            <a:endParaRPr lang="ko-KR" altLang="en-US" sz="12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FC8761A-CCB0-4F85-AD14-5337DF4E853B}"/>
              </a:ext>
            </a:extLst>
          </p:cNvPr>
          <p:cNvSpPr txBox="1"/>
          <p:nvPr/>
        </p:nvSpPr>
        <p:spPr>
          <a:xfrm>
            <a:off x="3008618" y="2121088"/>
            <a:ext cx="175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 </a:t>
            </a:r>
            <a:r>
              <a:rPr lang="en-US" altLang="ko-KR" sz="900" dirty="0"/>
              <a:t>ILOVESHINEE@naver.com</a:t>
            </a:r>
            <a:endParaRPr lang="ko-KR" altLang="en-US" sz="900" dirty="0"/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3B2DAC01-8C69-4A9B-9075-CB686D1D94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81" y="1920145"/>
            <a:ext cx="345407" cy="345407"/>
          </a:xfrm>
          <a:prstGeom prst="rect">
            <a:avLst/>
          </a:prstGeom>
        </p:spPr>
      </p:pic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7014BD9-7325-444E-9F1E-71D2246A0E40}"/>
              </a:ext>
            </a:extLst>
          </p:cNvPr>
          <p:cNvCxnSpPr/>
          <p:nvPr/>
        </p:nvCxnSpPr>
        <p:spPr>
          <a:xfrm>
            <a:off x="2371311" y="2597506"/>
            <a:ext cx="28016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7A3D839-F3A5-4DB5-9E4E-52963AF33660}"/>
              </a:ext>
            </a:extLst>
          </p:cNvPr>
          <p:cNvCxnSpPr/>
          <p:nvPr/>
        </p:nvCxnSpPr>
        <p:spPr>
          <a:xfrm>
            <a:off x="2361933" y="3201208"/>
            <a:ext cx="28016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5423477-2EB5-4932-98E2-83D533358BCB}"/>
              </a:ext>
            </a:extLst>
          </p:cNvPr>
          <p:cNvCxnSpPr/>
          <p:nvPr/>
        </p:nvCxnSpPr>
        <p:spPr>
          <a:xfrm>
            <a:off x="2374509" y="4685813"/>
            <a:ext cx="28016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8BB1122D-726E-4183-BFE3-9CC089D218BC}"/>
              </a:ext>
            </a:extLst>
          </p:cNvPr>
          <p:cNvCxnSpPr/>
          <p:nvPr/>
        </p:nvCxnSpPr>
        <p:spPr>
          <a:xfrm>
            <a:off x="2350053" y="3947019"/>
            <a:ext cx="28016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2A0E751A-B39C-4B80-AB35-3C7C33F8ABAE}"/>
              </a:ext>
            </a:extLst>
          </p:cNvPr>
          <p:cNvCxnSpPr/>
          <p:nvPr/>
        </p:nvCxnSpPr>
        <p:spPr>
          <a:xfrm>
            <a:off x="2371311" y="5426600"/>
            <a:ext cx="28016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5888409A-491F-4C3B-9A69-9CEEB7AFEA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98" y="2724592"/>
            <a:ext cx="363071" cy="363071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E4181147-6CB8-4C45-A1D8-81982A001AFE}"/>
              </a:ext>
            </a:extLst>
          </p:cNvPr>
          <p:cNvSpPr txBox="1"/>
          <p:nvPr/>
        </p:nvSpPr>
        <p:spPr>
          <a:xfrm>
            <a:off x="3045326" y="2736761"/>
            <a:ext cx="106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rPr>
              <a:t>음식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FF084AB-AC2E-4997-8C6B-07B60EE59AF4}"/>
              </a:ext>
            </a:extLst>
          </p:cNvPr>
          <p:cNvSpPr txBox="1"/>
          <p:nvPr/>
        </p:nvSpPr>
        <p:spPr>
          <a:xfrm>
            <a:off x="3045326" y="3407110"/>
            <a:ext cx="106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rPr>
              <a:t>여행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A8F8EA9-5B1E-4A91-B92C-381F94A2383F}"/>
              </a:ext>
            </a:extLst>
          </p:cNvPr>
          <p:cNvSpPr txBox="1"/>
          <p:nvPr/>
        </p:nvSpPr>
        <p:spPr>
          <a:xfrm>
            <a:off x="3072252" y="4137312"/>
            <a:ext cx="106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rPr>
              <a:t>문화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33CF7119-2F67-43F1-A2D5-14ED0424FA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02" y="3324039"/>
            <a:ext cx="453233" cy="453233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589713AA-9820-42A3-A6A9-931BE348EA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56" y="4125254"/>
            <a:ext cx="372098" cy="372098"/>
          </a:xfrm>
          <a:prstGeom prst="rect">
            <a:avLst/>
          </a:prstGeom>
        </p:spPr>
      </p:pic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4E60B7D-28B7-4AFB-AA8E-ECDC20BB8702}"/>
              </a:ext>
            </a:extLst>
          </p:cNvPr>
          <p:cNvGrpSpPr/>
          <p:nvPr/>
        </p:nvGrpSpPr>
        <p:grpSpPr>
          <a:xfrm>
            <a:off x="2444739" y="5575825"/>
            <a:ext cx="1706157" cy="426944"/>
            <a:chOff x="1081162" y="5383321"/>
            <a:chExt cx="1706157" cy="426944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C46EF00-0E12-4DAD-9318-38FCDB48E992}"/>
                </a:ext>
              </a:extLst>
            </p:cNvPr>
            <p:cNvSpPr txBox="1"/>
            <p:nvPr/>
          </p:nvSpPr>
          <p:spPr>
            <a:xfrm>
              <a:off x="1719487" y="5383321"/>
              <a:ext cx="1067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a발레리노" panose="02020600000000000000" pitchFamily="18" charset="-127"/>
                  <a:ea typeface="a발레리노" panose="02020600000000000000" pitchFamily="18" charset="-127"/>
                </a:rPr>
                <a:t>Mypage</a:t>
              </a:r>
              <a:endPara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59ADAB67-307E-40D2-9A8F-DFAC5828F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162" y="5402498"/>
              <a:ext cx="579493" cy="407767"/>
            </a:xfrm>
            <a:prstGeom prst="rect">
              <a:avLst/>
            </a:prstGeom>
          </p:spPr>
        </p:pic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15C16AAA-8625-4F30-96C1-1E0B42C9428A}"/>
              </a:ext>
            </a:extLst>
          </p:cNvPr>
          <p:cNvGrpSpPr/>
          <p:nvPr/>
        </p:nvGrpSpPr>
        <p:grpSpPr>
          <a:xfrm>
            <a:off x="2560890" y="4836855"/>
            <a:ext cx="1722930" cy="453233"/>
            <a:chOff x="1197313" y="4644351"/>
            <a:chExt cx="1722930" cy="453233"/>
          </a:xfrm>
        </p:grpSpPr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F035FA8-FFFF-474C-A5B6-0368D7684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313" y="4644351"/>
              <a:ext cx="453233" cy="453233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6478D4-0915-44EC-8DC8-4354D9F4A4C1}"/>
                </a:ext>
              </a:extLst>
            </p:cNvPr>
            <p:cNvSpPr txBox="1"/>
            <p:nvPr/>
          </p:nvSpPr>
          <p:spPr>
            <a:xfrm>
              <a:off x="1719486" y="4708749"/>
              <a:ext cx="1200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a발레리노" panose="02020600000000000000" pitchFamily="18" charset="-127"/>
                  <a:ea typeface="a발레리노" panose="02020600000000000000" pitchFamily="18" charset="-127"/>
                </a:rPr>
                <a:t>버킷리스트</a:t>
              </a:r>
              <a:endPara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B37A221C-11A6-4447-A6C1-0F02A4F5142A}"/>
              </a:ext>
            </a:extLst>
          </p:cNvPr>
          <p:cNvGrpSpPr/>
          <p:nvPr/>
        </p:nvGrpSpPr>
        <p:grpSpPr>
          <a:xfrm>
            <a:off x="6274704" y="1017717"/>
            <a:ext cx="3512114" cy="5616624"/>
            <a:chOff x="4931659" y="806949"/>
            <a:chExt cx="3512114" cy="5616624"/>
          </a:xfrm>
        </p:grpSpPr>
        <p:sp>
          <p:nvSpPr>
            <p:cNvPr id="196" name="모서리가 둥근 직사각형 37">
              <a:extLst>
                <a:ext uri="{FF2B5EF4-FFF2-40B4-BE49-F238E27FC236}">
                  <a16:creationId xmlns:a16="http://schemas.microsoft.com/office/drawing/2014/main" id="{62F29E25-B1D8-4E16-BDCD-DA1A82B48970}"/>
                </a:ext>
              </a:extLst>
            </p:cNvPr>
            <p:cNvSpPr/>
            <p:nvPr/>
          </p:nvSpPr>
          <p:spPr>
            <a:xfrm>
              <a:off x="4931659" y="806949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AD0675B-9123-4136-A887-73DFDA14D014}"/>
                </a:ext>
              </a:extLst>
            </p:cNvPr>
            <p:cNvSpPr/>
            <p:nvPr/>
          </p:nvSpPr>
          <p:spPr>
            <a:xfrm>
              <a:off x="5014116" y="1465473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08B4C81-D21C-411A-8B61-A079E9474FB8}"/>
                </a:ext>
              </a:extLst>
            </p:cNvPr>
            <p:cNvSpPr txBox="1"/>
            <p:nvPr/>
          </p:nvSpPr>
          <p:spPr>
            <a:xfrm>
              <a:off x="5507723" y="1384754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err="1">
                  <a:latin typeface="a발레리노" pitchFamily="18" charset="-127"/>
                  <a:ea typeface="a발레리노" pitchFamily="18" charset="-127"/>
                </a:rPr>
                <a:t>MYpage</a:t>
              </a:r>
              <a:endParaRPr lang="ko-KR" altLang="en-US" sz="3200" dirty="0">
                <a:latin typeface="a발레리노" pitchFamily="18" charset="-127"/>
                <a:ea typeface="a발레리노" pitchFamily="18" charset="-127"/>
              </a:endParaRPr>
            </a:p>
          </p:txBody>
        </p:sp>
        <p:pic>
          <p:nvPicPr>
            <p:cNvPr id="199" name="Picture 15">
              <a:extLst>
                <a:ext uri="{FF2B5EF4-FFF2-40B4-BE49-F238E27FC236}">
                  <a16:creationId xmlns:a16="http://schemas.microsoft.com/office/drawing/2014/main" id="{8AED343B-F043-44AB-B92F-ACBE754EB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5095464" y="1494073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2313D9A-CEA1-4CB4-877F-D3D4220309EA}"/>
                </a:ext>
              </a:extLst>
            </p:cNvPr>
            <p:cNvSpPr/>
            <p:nvPr/>
          </p:nvSpPr>
          <p:spPr>
            <a:xfrm>
              <a:off x="5014115" y="1969529"/>
              <a:ext cx="3229911" cy="397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3B2C782C-A9C0-412E-AB32-486A0C8D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691" y="2179397"/>
              <a:ext cx="864425" cy="86442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AA644F7-6E31-4DEF-8747-3544C6027001}"/>
                </a:ext>
              </a:extLst>
            </p:cNvPr>
            <p:cNvSpPr txBox="1"/>
            <p:nvPr/>
          </p:nvSpPr>
          <p:spPr>
            <a:xfrm>
              <a:off x="6098749" y="2116810"/>
              <a:ext cx="1549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 </a:t>
              </a:r>
              <a:r>
                <a:rPr lang="en-US" altLang="ko-KR" sz="1400" b="1" dirty="0"/>
                <a:t>jonghyun.948</a:t>
              </a:r>
              <a:endParaRPr lang="ko-KR" altLang="en-US" sz="1400" b="1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382C59C-3B9F-4633-93E2-B97445FC9A4D}"/>
                </a:ext>
              </a:extLst>
            </p:cNvPr>
            <p:cNvSpPr txBox="1"/>
            <p:nvPr/>
          </p:nvSpPr>
          <p:spPr>
            <a:xfrm>
              <a:off x="6137287" y="2434231"/>
              <a:ext cx="1754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 </a:t>
              </a:r>
              <a:r>
                <a:rPr lang="en-US" altLang="ko-KR" sz="900" dirty="0"/>
                <a:t>ILOVESHINEE@naver.com</a:t>
              </a:r>
              <a:endParaRPr lang="ko-KR" altLang="en-US" sz="900" dirty="0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5A49F44C-194F-4114-BFE4-8BD129AE09F9}"/>
                </a:ext>
              </a:extLst>
            </p:cNvPr>
            <p:cNvCxnSpPr>
              <a:cxnSpLocks/>
            </p:cNvCxnSpPr>
            <p:nvPr/>
          </p:nvCxnSpPr>
          <p:spPr>
            <a:xfrm>
              <a:off x="5044191" y="3206464"/>
              <a:ext cx="31998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A99FE467-9558-4343-8E6E-613A5E21E87D}"/>
                </a:ext>
              </a:extLst>
            </p:cNvPr>
            <p:cNvCxnSpPr>
              <a:cxnSpLocks/>
            </p:cNvCxnSpPr>
            <p:nvPr/>
          </p:nvCxnSpPr>
          <p:spPr>
            <a:xfrm>
              <a:off x="5054640" y="3566504"/>
              <a:ext cx="31998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43E9691-075C-4F54-8C87-9E5A58EA15E5}"/>
                </a:ext>
              </a:extLst>
            </p:cNvPr>
            <p:cNvGrpSpPr/>
            <p:nvPr/>
          </p:nvGrpSpPr>
          <p:grpSpPr>
            <a:xfrm>
              <a:off x="5044191" y="3201611"/>
              <a:ext cx="720080" cy="2729448"/>
              <a:chOff x="499189" y="3068960"/>
              <a:chExt cx="720080" cy="360040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8CDCC0E1-A0F1-4345-BFA3-8FD98764DDA2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발레리노" panose="02020600000000000000" pitchFamily="18" charset="-127"/>
                  <a:ea typeface="a발레리노" panose="02020600000000000000" pitchFamily="18" charset="-127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6D0454C-5D2C-484A-BD76-086DBFEAA672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44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음식</a:t>
                </a:r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4E109E5B-5E7B-47BD-86A4-7BAFF812251E}"/>
                </a:ext>
              </a:extLst>
            </p:cNvPr>
            <p:cNvGrpSpPr/>
            <p:nvPr/>
          </p:nvGrpSpPr>
          <p:grpSpPr>
            <a:xfrm>
              <a:off x="5866533" y="3213321"/>
              <a:ext cx="720080" cy="360040"/>
              <a:chOff x="499189" y="3068960"/>
              <a:chExt cx="720080" cy="360040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609DAF6-4E50-49F1-A4DA-18218581D218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5CFDE308-60B3-406F-8DC5-2E65126F3250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여행</a:t>
                </a:r>
              </a:p>
            </p:txBody>
          </p:sp>
        </p:grp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6ADDA67D-C1B6-4806-88E0-F3A75070BD59}"/>
                </a:ext>
              </a:extLst>
            </p:cNvPr>
            <p:cNvGrpSpPr/>
            <p:nvPr/>
          </p:nvGrpSpPr>
          <p:grpSpPr>
            <a:xfrm>
              <a:off x="6697753" y="3213321"/>
              <a:ext cx="720080" cy="360040"/>
              <a:chOff x="499189" y="3068960"/>
              <a:chExt cx="720080" cy="360040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28D68301-6454-4EC7-AA4F-04CE3DF33851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발레리노" panose="02020600000000000000" pitchFamily="18" charset="-127"/>
                  <a:ea typeface="a발레리노" panose="02020600000000000000" pitchFamily="18" charset="-127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91E7D3AC-A528-41E1-B690-60A2625F5FF5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문화</a:t>
                </a: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8DEA28F-7A91-47A1-B9FA-6887F2559BE7}"/>
                </a:ext>
              </a:extLst>
            </p:cNvPr>
            <p:cNvGrpSpPr/>
            <p:nvPr/>
          </p:nvGrpSpPr>
          <p:grpSpPr>
            <a:xfrm>
              <a:off x="7498805" y="3213321"/>
              <a:ext cx="720080" cy="360040"/>
              <a:chOff x="499189" y="3068960"/>
              <a:chExt cx="720080" cy="360040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ADBB2BD0-EE3D-4ED0-952E-2547DE346A0F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7F390FCA-18BE-4435-BEE4-B5BAC28FF833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공유</a:t>
                </a:r>
              </a:p>
            </p:txBody>
          </p:sp>
        </p:grp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F4423DC-A534-4D89-837E-5F3315555C05}"/>
                </a:ext>
              </a:extLst>
            </p:cNvPr>
            <p:cNvSpPr/>
            <p:nvPr/>
          </p:nvSpPr>
          <p:spPr>
            <a:xfrm>
              <a:off x="5528608" y="3587990"/>
              <a:ext cx="2690277" cy="2337975"/>
            </a:xfrm>
            <a:prstGeom prst="rect">
              <a:avLst/>
            </a:prstGeom>
            <a:solidFill>
              <a:srgbClr val="E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08AA7FC2-6890-4660-9C76-A63D6E0994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4191" y="4718632"/>
              <a:ext cx="31998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C05B45D4-E5F3-4AEF-B56E-DC4A8690B326}"/>
                </a:ext>
              </a:extLst>
            </p:cNvPr>
            <p:cNvCxnSpPr>
              <a:cxnSpLocks/>
            </p:cNvCxnSpPr>
            <p:nvPr/>
          </p:nvCxnSpPr>
          <p:spPr>
            <a:xfrm>
              <a:off x="6084116" y="3613809"/>
              <a:ext cx="0" cy="2312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56D32D9C-1528-4D3A-BC4A-2EC483B92CF4}"/>
                </a:ext>
              </a:extLst>
            </p:cNvPr>
            <p:cNvCxnSpPr>
              <a:cxnSpLocks/>
            </p:cNvCxnSpPr>
            <p:nvPr/>
          </p:nvCxnSpPr>
          <p:spPr>
            <a:xfrm>
              <a:off x="7163907" y="3613809"/>
              <a:ext cx="0" cy="2312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4" name="Picture 2">
              <a:extLst>
                <a:ext uri="{FF2B5EF4-FFF2-40B4-BE49-F238E27FC236}">
                  <a16:creationId xmlns:a16="http://schemas.microsoft.com/office/drawing/2014/main" id="{1059B70B-1082-4145-8127-B0AAF9ED4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838" y="3609874"/>
              <a:ext cx="1029415" cy="1107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22EB15E-3CAB-46E5-A882-083B90B7D77E}"/>
                </a:ext>
              </a:extLst>
            </p:cNvPr>
            <p:cNvSpPr txBox="1"/>
            <p:nvPr/>
          </p:nvSpPr>
          <p:spPr>
            <a:xfrm>
              <a:off x="5151288" y="3933400"/>
              <a:ext cx="86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</a:rPr>
                <a:t>짬짜면을</a:t>
              </a:r>
              <a:r>
                <a:rPr lang="ko-KR" altLang="en-US" sz="1200" dirty="0">
                  <a:solidFill>
                    <a:schemeClr val="bg1"/>
                  </a:solidFill>
                </a:rPr>
                <a:t> 먹어 봤니</a:t>
              </a:r>
            </a:p>
          </p:txBody>
        </p:sp>
        <p:pic>
          <p:nvPicPr>
            <p:cNvPr id="216" name="Picture 10">
              <a:extLst>
                <a:ext uri="{FF2B5EF4-FFF2-40B4-BE49-F238E27FC236}">
                  <a16:creationId xmlns:a16="http://schemas.microsoft.com/office/drawing/2014/main" id="{D89ED318-2C7A-4EAC-A13A-827A32968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210" y="3613354"/>
              <a:ext cx="1066247" cy="1116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A4D694D-11EE-4C0D-A949-CF1F4A34F98B}"/>
                </a:ext>
              </a:extLst>
            </p:cNvPr>
            <p:cNvSpPr txBox="1"/>
            <p:nvPr/>
          </p:nvSpPr>
          <p:spPr>
            <a:xfrm>
              <a:off x="6203251" y="3898945"/>
              <a:ext cx="881716" cy="577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신당동 떡볶이 너무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맛있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218" name="Picture 11">
              <a:extLst>
                <a:ext uri="{FF2B5EF4-FFF2-40B4-BE49-F238E27FC236}">
                  <a16:creationId xmlns:a16="http://schemas.microsoft.com/office/drawing/2014/main" id="{3F03B0E6-CC37-4875-AAFB-397C60D19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949" y="3618652"/>
              <a:ext cx="1036935" cy="111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D28A8E09-1FCE-48B6-B5BA-A0D213D17D67}"/>
                </a:ext>
              </a:extLst>
            </p:cNvPr>
            <p:cNvSpPr txBox="1"/>
            <p:nvPr/>
          </p:nvSpPr>
          <p:spPr>
            <a:xfrm>
              <a:off x="7263295" y="3970030"/>
              <a:ext cx="85939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영롱한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 닭발이다</a:t>
              </a:r>
            </a:p>
          </p:txBody>
        </p:sp>
        <p:pic>
          <p:nvPicPr>
            <p:cNvPr id="220" name="Picture 12">
              <a:extLst>
                <a:ext uri="{FF2B5EF4-FFF2-40B4-BE49-F238E27FC236}">
                  <a16:creationId xmlns:a16="http://schemas.microsoft.com/office/drawing/2014/main" id="{3C031515-359C-4F31-ADE3-00AD0DCC5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838" y="4725488"/>
              <a:ext cx="1019275" cy="118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8C0FF51-5F1F-42B8-81C4-24B9FF50870C}"/>
                </a:ext>
              </a:extLst>
            </p:cNvPr>
            <p:cNvSpPr txBox="1"/>
            <p:nvPr/>
          </p:nvSpPr>
          <p:spPr>
            <a:xfrm>
              <a:off x="5151288" y="5148850"/>
              <a:ext cx="84688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1</a:t>
              </a:r>
              <a:r>
                <a:rPr lang="ko-KR" altLang="en-US" sz="1050" dirty="0">
                  <a:solidFill>
                    <a:schemeClr val="bg1"/>
                  </a:solidFill>
                </a:rPr>
                <a:t>인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훠궈집</a:t>
              </a:r>
              <a:r>
                <a:rPr lang="ko-KR" altLang="en-US" sz="105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마라탕</a:t>
              </a:r>
              <a:r>
                <a:rPr lang="ko-KR" altLang="en-US" sz="105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굳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222" name="Picture 13" descr="C:\Users\USER\Desktop\KakaoTalk_20180326_204958428.jpg">
              <a:extLst>
                <a:ext uri="{FF2B5EF4-FFF2-40B4-BE49-F238E27FC236}">
                  <a16:creationId xmlns:a16="http://schemas.microsoft.com/office/drawing/2014/main" id="{0ED02E4D-E9F7-4697-B418-2FEBDE0BF7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2" t="2786"/>
            <a:stretch/>
          </p:blipFill>
          <p:spPr bwMode="auto">
            <a:xfrm>
              <a:off x="6093585" y="4725488"/>
              <a:ext cx="1077913" cy="118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4E501C7-D30E-4F71-A963-4EB6A8654F17}"/>
                </a:ext>
              </a:extLst>
            </p:cNvPr>
            <p:cNvSpPr txBox="1"/>
            <p:nvPr/>
          </p:nvSpPr>
          <p:spPr>
            <a:xfrm>
              <a:off x="6185381" y="5050999"/>
              <a:ext cx="872659" cy="577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나만 알고 싶은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예쁜하루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224" name="Picture 14">
              <a:extLst>
                <a:ext uri="{FF2B5EF4-FFF2-40B4-BE49-F238E27FC236}">
                  <a16:creationId xmlns:a16="http://schemas.microsoft.com/office/drawing/2014/main" id="{25CA805D-8C15-478F-A938-C27FB61C0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3"/>
            <a:stretch/>
          </p:blipFill>
          <p:spPr bwMode="auto">
            <a:xfrm>
              <a:off x="7179475" y="4741300"/>
              <a:ext cx="1036936" cy="1171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5F76AD3-BE22-4F77-89C5-020F8D65B2C4}"/>
                </a:ext>
              </a:extLst>
            </p:cNvPr>
            <p:cNvSpPr txBox="1"/>
            <p:nvPr/>
          </p:nvSpPr>
          <p:spPr>
            <a:xfrm>
              <a:off x="7069109" y="5188406"/>
              <a:ext cx="13746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</a:rPr>
                <a:t>초코초코해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26" name="사각형: 둥근 모서리 212">
              <a:extLst>
                <a:ext uri="{FF2B5EF4-FFF2-40B4-BE49-F238E27FC236}">
                  <a16:creationId xmlns:a16="http://schemas.microsoft.com/office/drawing/2014/main" id="{57BD60D2-F8F8-46E2-BC77-B34AFD958333}"/>
                </a:ext>
              </a:extLst>
            </p:cNvPr>
            <p:cNvSpPr/>
            <p:nvPr/>
          </p:nvSpPr>
          <p:spPr>
            <a:xfrm>
              <a:off x="6155794" y="2742088"/>
              <a:ext cx="1944216" cy="33855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965D76A-2C72-422D-B5C6-09D696987862}"/>
                </a:ext>
              </a:extLst>
            </p:cNvPr>
            <p:cNvSpPr txBox="1"/>
            <p:nvPr/>
          </p:nvSpPr>
          <p:spPr>
            <a:xfrm>
              <a:off x="6250815" y="2731302"/>
              <a:ext cx="17541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MY</a:t>
              </a:r>
              <a:r>
                <a:rPr lang="ko-KR" altLang="en-US" sz="1600" dirty="0" err="1">
                  <a:latin typeface="a발레리노" panose="02020600000000000000" pitchFamily="18" charset="-127"/>
                  <a:ea typeface="a발레리노" panose="02020600000000000000" pitchFamily="18" charset="-127"/>
                </a:rPr>
                <a:t>버킷리스트</a:t>
              </a:r>
              <a:endPara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4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9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목업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en-US" altLang="ko-KR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MY</a:t>
            </a:r>
            <a:r>
              <a:rPr lang="ko-KR" altLang="en-US" sz="2800" dirty="0" err="1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버킷리스트</a:t>
            </a:r>
            <a:endParaRPr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1" name="모서리가 둥근 직사각형 37">
            <a:extLst>
              <a:ext uri="{FF2B5EF4-FFF2-40B4-BE49-F238E27FC236}">
                <a16:creationId xmlns:a16="http://schemas.microsoft.com/office/drawing/2014/main" id="{98E52B35-214A-492D-9D6E-A93AA8AF75E3}"/>
              </a:ext>
            </a:extLst>
          </p:cNvPr>
          <p:cNvSpPr/>
          <p:nvPr/>
        </p:nvSpPr>
        <p:spPr>
          <a:xfrm>
            <a:off x="494768" y="1049211"/>
            <a:ext cx="3384376" cy="56166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4FEC18D-87AE-42AC-9165-A121E7C1DEE8}"/>
              </a:ext>
            </a:extLst>
          </p:cNvPr>
          <p:cNvSpPr/>
          <p:nvPr/>
        </p:nvSpPr>
        <p:spPr>
          <a:xfrm>
            <a:off x="577225" y="1707735"/>
            <a:ext cx="3240360" cy="5040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25D0DE-C72F-476E-BC2A-5F84A2385DF2}"/>
              </a:ext>
            </a:extLst>
          </p:cNvPr>
          <p:cNvSpPr txBox="1"/>
          <p:nvPr/>
        </p:nvSpPr>
        <p:spPr>
          <a:xfrm>
            <a:off x="1070832" y="162701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a발레리노" pitchFamily="18" charset="-127"/>
                <a:ea typeface="a발레리노" pitchFamily="18" charset="-127"/>
              </a:rPr>
              <a:t>MYpage</a:t>
            </a:r>
            <a:endParaRPr lang="ko-KR" altLang="en-US" sz="3200" dirty="0">
              <a:latin typeface="a발레리노" pitchFamily="18" charset="-127"/>
              <a:ea typeface="a발레리노" pitchFamily="18" charset="-127"/>
            </a:endParaRPr>
          </a:p>
        </p:txBody>
      </p:sp>
      <p:pic>
        <p:nvPicPr>
          <p:cNvPr id="114" name="Picture 15">
            <a:extLst>
              <a:ext uri="{FF2B5EF4-FFF2-40B4-BE49-F238E27FC236}">
                <a16:creationId xmlns:a16="http://schemas.microsoft.com/office/drawing/2014/main" id="{763A501B-D0E1-4106-AB4B-2F82D9537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24317" r="21764"/>
          <a:stretch/>
        </p:blipFill>
        <p:spPr bwMode="auto">
          <a:xfrm>
            <a:off x="658573" y="1736335"/>
            <a:ext cx="352539" cy="41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A53AD0-C3BE-4B04-86A0-85600FAEEC96}"/>
              </a:ext>
            </a:extLst>
          </p:cNvPr>
          <p:cNvSpPr/>
          <p:nvPr/>
        </p:nvSpPr>
        <p:spPr>
          <a:xfrm>
            <a:off x="577224" y="2211791"/>
            <a:ext cx="3229911" cy="397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A129D349-E306-4DD4-904E-220B6EDFDB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0" y="2421659"/>
            <a:ext cx="864425" cy="86442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188AB3E-0B15-4A77-A160-69CB11DCD7BA}"/>
              </a:ext>
            </a:extLst>
          </p:cNvPr>
          <p:cNvSpPr txBox="1"/>
          <p:nvPr/>
        </p:nvSpPr>
        <p:spPr>
          <a:xfrm>
            <a:off x="1661858" y="2359072"/>
            <a:ext cx="1549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 </a:t>
            </a:r>
            <a:r>
              <a:rPr lang="en-US" altLang="ko-KR" sz="1400" b="1" dirty="0"/>
              <a:t>jonghyun.948</a:t>
            </a:r>
            <a:endParaRPr lang="ko-KR" altLang="en-US" sz="1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DB2B5B6-1775-416B-9C10-8495C1F46011}"/>
              </a:ext>
            </a:extLst>
          </p:cNvPr>
          <p:cNvSpPr txBox="1"/>
          <p:nvPr/>
        </p:nvSpPr>
        <p:spPr>
          <a:xfrm>
            <a:off x="1700396" y="2676493"/>
            <a:ext cx="175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 </a:t>
            </a:r>
            <a:r>
              <a:rPr lang="en-US" altLang="ko-KR" sz="900" dirty="0"/>
              <a:t>ILOVESHINEE@naver.com</a:t>
            </a:r>
            <a:endParaRPr lang="ko-KR" altLang="en-US" sz="900" dirty="0"/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50224260-91CF-474F-B6AC-D1C8007D4204}"/>
              </a:ext>
            </a:extLst>
          </p:cNvPr>
          <p:cNvCxnSpPr>
            <a:cxnSpLocks/>
          </p:cNvCxnSpPr>
          <p:nvPr/>
        </p:nvCxnSpPr>
        <p:spPr>
          <a:xfrm>
            <a:off x="607300" y="3448726"/>
            <a:ext cx="31998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4C6A3AC-E76C-43FE-A727-DFA2BEDBC673}"/>
              </a:ext>
            </a:extLst>
          </p:cNvPr>
          <p:cNvCxnSpPr>
            <a:cxnSpLocks/>
          </p:cNvCxnSpPr>
          <p:nvPr/>
        </p:nvCxnSpPr>
        <p:spPr>
          <a:xfrm>
            <a:off x="617749" y="3808766"/>
            <a:ext cx="31998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1ED157A-E80C-491B-9597-18B05AF9E92C}"/>
              </a:ext>
            </a:extLst>
          </p:cNvPr>
          <p:cNvGrpSpPr/>
          <p:nvPr/>
        </p:nvGrpSpPr>
        <p:grpSpPr>
          <a:xfrm>
            <a:off x="607300" y="3443873"/>
            <a:ext cx="720080" cy="2729448"/>
            <a:chOff x="499189" y="3068960"/>
            <a:chExt cx="720080" cy="36004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C7C0EBA-0BE5-4A16-9C3C-0E732BD37773}"/>
                </a:ext>
              </a:extLst>
            </p:cNvPr>
            <p:cNvSpPr/>
            <p:nvPr/>
          </p:nvSpPr>
          <p:spPr>
            <a:xfrm>
              <a:off x="499189" y="3071666"/>
              <a:ext cx="720080" cy="357334"/>
            </a:xfrm>
            <a:prstGeom prst="rect">
              <a:avLst/>
            </a:prstGeom>
            <a:solidFill>
              <a:srgbClr val="E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4EA51A5-B4C3-491F-AA9B-53FA92A2B90C}"/>
                </a:ext>
              </a:extLst>
            </p:cNvPr>
            <p:cNvSpPr txBox="1"/>
            <p:nvPr/>
          </p:nvSpPr>
          <p:spPr>
            <a:xfrm>
              <a:off x="532227" y="3068960"/>
              <a:ext cx="654003" cy="4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음식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948A879-F64A-448A-A0B7-652B5141BF74}"/>
              </a:ext>
            </a:extLst>
          </p:cNvPr>
          <p:cNvGrpSpPr/>
          <p:nvPr/>
        </p:nvGrpSpPr>
        <p:grpSpPr>
          <a:xfrm>
            <a:off x="1429642" y="3455583"/>
            <a:ext cx="720080" cy="360040"/>
            <a:chOff x="499189" y="3068960"/>
            <a:chExt cx="720080" cy="36004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7865251-4C46-4C9A-9BF5-B8122190755A}"/>
                </a:ext>
              </a:extLst>
            </p:cNvPr>
            <p:cNvSpPr/>
            <p:nvPr/>
          </p:nvSpPr>
          <p:spPr>
            <a:xfrm>
              <a:off x="499189" y="3071666"/>
              <a:ext cx="720080" cy="357334"/>
            </a:xfrm>
            <a:prstGeom prst="rect">
              <a:avLst/>
            </a:prstGeom>
            <a:solidFill>
              <a:srgbClr val="E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6DFC81E-5E42-4D8C-96AE-6D423C1794F5}"/>
                </a:ext>
              </a:extLst>
            </p:cNvPr>
            <p:cNvSpPr txBox="1"/>
            <p:nvPr/>
          </p:nvSpPr>
          <p:spPr>
            <a:xfrm>
              <a:off x="532227" y="3068960"/>
              <a:ext cx="654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여행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89E7CDF-DA2A-4F9B-AD69-F4E6DFB3702F}"/>
              </a:ext>
            </a:extLst>
          </p:cNvPr>
          <p:cNvGrpSpPr/>
          <p:nvPr/>
        </p:nvGrpSpPr>
        <p:grpSpPr>
          <a:xfrm>
            <a:off x="2260862" y="3455583"/>
            <a:ext cx="720080" cy="360040"/>
            <a:chOff x="499189" y="3068960"/>
            <a:chExt cx="720080" cy="36004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D2785E8-6506-43A0-A977-9EB8E9C570BA}"/>
                </a:ext>
              </a:extLst>
            </p:cNvPr>
            <p:cNvSpPr/>
            <p:nvPr/>
          </p:nvSpPr>
          <p:spPr>
            <a:xfrm>
              <a:off x="499189" y="3071666"/>
              <a:ext cx="720080" cy="357334"/>
            </a:xfrm>
            <a:prstGeom prst="rect">
              <a:avLst/>
            </a:prstGeom>
            <a:solidFill>
              <a:srgbClr val="E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AF1E57-ACE2-4A8C-B4B3-1E73092D64CC}"/>
                </a:ext>
              </a:extLst>
            </p:cNvPr>
            <p:cNvSpPr txBox="1"/>
            <p:nvPr/>
          </p:nvSpPr>
          <p:spPr>
            <a:xfrm>
              <a:off x="532227" y="3068960"/>
              <a:ext cx="654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문화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C497BD9-12F5-4008-A28E-C32BD7FA4F48}"/>
              </a:ext>
            </a:extLst>
          </p:cNvPr>
          <p:cNvGrpSpPr/>
          <p:nvPr/>
        </p:nvGrpSpPr>
        <p:grpSpPr>
          <a:xfrm>
            <a:off x="3061914" y="3455583"/>
            <a:ext cx="720080" cy="360040"/>
            <a:chOff x="499189" y="3068960"/>
            <a:chExt cx="720080" cy="36004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51BCD89-0BE3-4144-BC11-B4F9F77194A8}"/>
                </a:ext>
              </a:extLst>
            </p:cNvPr>
            <p:cNvSpPr/>
            <p:nvPr/>
          </p:nvSpPr>
          <p:spPr>
            <a:xfrm>
              <a:off x="499189" y="3071666"/>
              <a:ext cx="720080" cy="357334"/>
            </a:xfrm>
            <a:prstGeom prst="rect">
              <a:avLst/>
            </a:prstGeom>
            <a:solidFill>
              <a:srgbClr val="E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036DC0-2572-47BE-97B4-591905FF87C0}"/>
                </a:ext>
              </a:extLst>
            </p:cNvPr>
            <p:cNvSpPr txBox="1"/>
            <p:nvPr/>
          </p:nvSpPr>
          <p:spPr>
            <a:xfrm>
              <a:off x="532227" y="3068960"/>
              <a:ext cx="654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공유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CE1542E-512A-4E2D-8C03-7C0A42952EFD}"/>
              </a:ext>
            </a:extLst>
          </p:cNvPr>
          <p:cNvSpPr/>
          <p:nvPr/>
        </p:nvSpPr>
        <p:spPr>
          <a:xfrm>
            <a:off x="1091717" y="3830252"/>
            <a:ext cx="2690277" cy="2337975"/>
          </a:xfrm>
          <a:prstGeom prst="rect">
            <a:avLst/>
          </a:prstGeom>
          <a:solidFill>
            <a:srgbClr val="E6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7A485E5F-3587-4764-AC83-EA1CE3FAC729}"/>
              </a:ext>
            </a:extLst>
          </p:cNvPr>
          <p:cNvCxnSpPr>
            <a:cxnSpLocks/>
          </p:cNvCxnSpPr>
          <p:nvPr/>
        </p:nvCxnSpPr>
        <p:spPr>
          <a:xfrm>
            <a:off x="607300" y="4960894"/>
            <a:ext cx="31998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D0DFA32A-E962-4616-8B54-5038750C5A24}"/>
              </a:ext>
            </a:extLst>
          </p:cNvPr>
          <p:cNvCxnSpPr>
            <a:cxnSpLocks/>
          </p:cNvCxnSpPr>
          <p:nvPr/>
        </p:nvCxnSpPr>
        <p:spPr>
          <a:xfrm>
            <a:off x="1647225" y="3856071"/>
            <a:ext cx="0" cy="23121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6BC55502-4756-4949-AA38-74F5ADCA927C}"/>
              </a:ext>
            </a:extLst>
          </p:cNvPr>
          <p:cNvCxnSpPr>
            <a:cxnSpLocks/>
          </p:cNvCxnSpPr>
          <p:nvPr/>
        </p:nvCxnSpPr>
        <p:spPr>
          <a:xfrm>
            <a:off x="2727016" y="3856071"/>
            <a:ext cx="0" cy="23121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Picture 2">
            <a:extLst>
              <a:ext uri="{FF2B5EF4-FFF2-40B4-BE49-F238E27FC236}">
                <a16:creationId xmlns:a16="http://schemas.microsoft.com/office/drawing/2014/main" id="{FD8136D1-33D0-4DC6-AAD3-4E4BF277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7" y="3852136"/>
            <a:ext cx="1029415" cy="110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DA70D78E-0DD4-467C-B222-7F5992CB9FCD}"/>
              </a:ext>
            </a:extLst>
          </p:cNvPr>
          <p:cNvSpPr txBox="1"/>
          <p:nvPr/>
        </p:nvSpPr>
        <p:spPr>
          <a:xfrm>
            <a:off x="714397" y="4175662"/>
            <a:ext cx="86845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짬짜면을</a:t>
            </a:r>
            <a:r>
              <a:rPr lang="ko-KR" altLang="en-US" sz="1200" dirty="0">
                <a:solidFill>
                  <a:schemeClr val="bg1"/>
                </a:solidFill>
              </a:rPr>
              <a:t> 먹어 봤니</a:t>
            </a:r>
          </a:p>
        </p:txBody>
      </p:sp>
      <p:pic>
        <p:nvPicPr>
          <p:cNvPr id="242" name="Picture 10">
            <a:extLst>
              <a:ext uri="{FF2B5EF4-FFF2-40B4-BE49-F238E27FC236}">
                <a16:creationId xmlns:a16="http://schemas.microsoft.com/office/drawing/2014/main" id="{234D6C92-C008-40FD-93C7-8893AD91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9" y="3855616"/>
            <a:ext cx="1066247" cy="111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B194D060-C78D-45F2-B60F-DC7F01A9CA68}"/>
              </a:ext>
            </a:extLst>
          </p:cNvPr>
          <p:cNvSpPr txBox="1"/>
          <p:nvPr/>
        </p:nvSpPr>
        <p:spPr>
          <a:xfrm>
            <a:off x="1766360" y="4141207"/>
            <a:ext cx="881716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신당동 떡볶이 너무 </a:t>
            </a:r>
            <a:r>
              <a:rPr lang="ko-KR" altLang="en-US" sz="1050" dirty="0" err="1">
                <a:solidFill>
                  <a:schemeClr val="bg1"/>
                </a:solidFill>
              </a:rPr>
              <a:t>맛있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244" name="Picture 11">
            <a:extLst>
              <a:ext uri="{FF2B5EF4-FFF2-40B4-BE49-F238E27FC236}">
                <a16:creationId xmlns:a16="http://schemas.microsoft.com/office/drawing/2014/main" id="{CBB98802-C269-4D85-8D49-389F0E64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58" y="3860914"/>
            <a:ext cx="1036935" cy="111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72E4FC4F-65B2-4994-AE77-1599A7EABAD3}"/>
              </a:ext>
            </a:extLst>
          </p:cNvPr>
          <p:cNvSpPr txBox="1"/>
          <p:nvPr/>
        </p:nvSpPr>
        <p:spPr>
          <a:xfrm>
            <a:off x="2826404" y="4212292"/>
            <a:ext cx="85939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영롱한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 닭발이다</a:t>
            </a:r>
          </a:p>
        </p:txBody>
      </p:sp>
      <p:pic>
        <p:nvPicPr>
          <p:cNvPr id="246" name="Picture 12">
            <a:extLst>
              <a:ext uri="{FF2B5EF4-FFF2-40B4-BE49-F238E27FC236}">
                <a16:creationId xmlns:a16="http://schemas.microsoft.com/office/drawing/2014/main" id="{98CAE6F0-7583-4186-8EBF-14BB162A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7" y="4967750"/>
            <a:ext cx="1019275" cy="118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3F4C3B95-F0D6-49AC-ACBF-47C788948081}"/>
              </a:ext>
            </a:extLst>
          </p:cNvPr>
          <p:cNvSpPr txBox="1"/>
          <p:nvPr/>
        </p:nvSpPr>
        <p:spPr>
          <a:xfrm>
            <a:off x="714397" y="5391112"/>
            <a:ext cx="84688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인 </a:t>
            </a:r>
            <a:r>
              <a:rPr lang="ko-KR" altLang="en-US" sz="1050" dirty="0" err="1">
                <a:solidFill>
                  <a:schemeClr val="bg1"/>
                </a:solidFill>
              </a:rPr>
              <a:t>훠궈집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마라탕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굳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248" name="Picture 13" descr="C:\Users\USER\Desktop\KakaoTalk_20180326_204958428.jpg">
            <a:extLst>
              <a:ext uri="{FF2B5EF4-FFF2-40B4-BE49-F238E27FC236}">
                <a16:creationId xmlns:a16="http://schemas.microsoft.com/office/drawing/2014/main" id="{8E17C260-17C3-432C-AE97-A575C0892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2786"/>
          <a:stretch/>
        </p:blipFill>
        <p:spPr bwMode="auto">
          <a:xfrm>
            <a:off x="1656694" y="4967750"/>
            <a:ext cx="1077913" cy="11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1745DE83-66AC-452B-ACB0-26ABC98D6695}"/>
              </a:ext>
            </a:extLst>
          </p:cNvPr>
          <p:cNvSpPr txBox="1"/>
          <p:nvPr/>
        </p:nvSpPr>
        <p:spPr>
          <a:xfrm>
            <a:off x="1748490" y="5293261"/>
            <a:ext cx="872659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나만 알고 싶은 </a:t>
            </a:r>
            <a:r>
              <a:rPr lang="ko-KR" altLang="en-US" sz="1050" dirty="0" err="1">
                <a:solidFill>
                  <a:schemeClr val="bg1"/>
                </a:solidFill>
              </a:rPr>
              <a:t>예쁜하루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250" name="Picture 14">
            <a:extLst>
              <a:ext uri="{FF2B5EF4-FFF2-40B4-BE49-F238E27FC236}">
                <a16:creationId xmlns:a16="http://schemas.microsoft.com/office/drawing/2014/main" id="{F3D9440E-D29D-4732-9FC0-6FC4DD94F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93"/>
          <a:stretch/>
        </p:blipFill>
        <p:spPr bwMode="auto">
          <a:xfrm>
            <a:off x="2742584" y="4983562"/>
            <a:ext cx="1036936" cy="117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78536E38-488B-42F4-9D29-745415A96038}"/>
              </a:ext>
            </a:extLst>
          </p:cNvPr>
          <p:cNvSpPr txBox="1"/>
          <p:nvPr/>
        </p:nvSpPr>
        <p:spPr>
          <a:xfrm>
            <a:off x="2632218" y="5430668"/>
            <a:ext cx="13746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초코초코해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133634FC-B38C-46AB-9B8B-EEEC674A3AD9}"/>
              </a:ext>
            </a:extLst>
          </p:cNvPr>
          <p:cNvGrpSpPr/>
          <p:nvPr/>
        </p:nvGrpSpPr>
        <p:grpSpPr>
          <a:xfrm>
            <a:off x="1718903" y="2973564"/>
            <a:ext cx="1944216" cy="349340"/>
            <a:chOff x="2325013" y="2744179"/>
            <a:chExt cx="1944216" cy="349340"/>
          </a:xfrm>
        </p:grpSpPr>
        <p:sp>
          <p:nvSpPr>
            <p:cNvPr id="253" name="사각형: 둥근 모서리 133">
              <a:extLst>
                <a:ext uri="{FF2B5EF4-FFF2-40B4-BE49-F238E27FC236}">
                  <a16:creationId xmlns:a16="http://schemas.microsoft.com/office/drawing/2014/main" id="{9185DA0E-6F30-49C2-BD01-C1897FA18C5C}"/>
                </a:ext>
              </a:extLst>
            </p:cNvPr>
            <p:cNvSpPr/>
            <p:nvPr/>
          </p:nvSpPr>
          <p:spPr>
            <a:xfrm>
              <a:off x="2325013" y="2754965"/>
              <a:ext cx="1944216" cy="33855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231CFC7-F7A3-41D9-93A0-29CE96A819B8}"/>
                </a:ext>
              </a:extLst>
            </p:cNvPr>
            <p:cNvSpPr txBox="1"/>
            <p:nvPr/>
          </p:nvSpPr>
          <p:spPr>
            <a:xfrm>
              <a:off x="2420034" y="2744179"/>
              <a:ext cx="17541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발레리노" panose="02020600000000000000" pitchFamily="18" charset="-127"/>
                  <a:ea typeface="a발레리노" panose="02020600000000000000" pitchFamily="18" charset="-127"/>
                </a:rPr>
                <a:t>MY</a:t>
              </a:r>
              <a:r>
                <a:rPr lang="ko-KR" altLang="en-US" sz="1600" dirty="0" err="1">
                  <a:latin typeface="a발레리노" panose="02020600000000000000" pitchFamily="18" charset="-127"/>
                  <a:ea typeface="a발레리노" panose="02020600000000000000" pitchFamily="18" charset="-127"/>
                </a:rPr>
                <a:t>버킷리스트</a:t>
              </a:r>
              <a:endParaRPr lang="ko-KR" altLang="en-US" sz="1600" dirty="0">
                <a:latin typeface="a발레리노" panose="02020600000000000000" pitchFamily="18" charset="-127"/>
                <a:ea typeface="a발레리노" panose="02020600000000000000" pitchFamily="18" charset="-127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1A6F2826-AA6A-4C36-A2C6-03485D3D8DB7}"/>
              </a:ext>
            </a:extLst>
          </p:cNvPr>
          <p:cNvGrpSpPr/>
          <p:nvPr/>
        </p:nvGrpSpPr>
        <p:grpSpPr>
          <a:xfrm>
            <a:off x="467123" y="1049908"/>
            <a:ext cx="3542281" cy="5622011"/>
            <a:chOff x="959411" y="819826"/>
            <a:chExt cx="3542281" cy="5622011"/>
          </a:xfrm>
        </p:grpSpPr>
        <p:sp>
          <p:nvSpPr>
            <p:cNvPr id="256" name="모서리가 둥근 직사각형 37">
              <a:extLst>
                <a:ext uri="{FF2B5EF4-FFF2-40B4-BE49-F238E27FC236}">
                  <a16:creationId xmlns:a16="http://schemas.microsoft.com/office/drawing/2014/main" id="{452EA564-8942-4C1F-9382-72AE614B0C51}"/>
                </a:ext>
              </a:extLst>
            </p:cNvPr>
            <p:cNvSpPr/>
            <p:nvPr/>
          </p:nvSpPr>
          <p:spPr>
            <a:xfrm>
              <a:off x="989578" y="825213"/>
              <a:ext cx="3384376" cy="56166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AC69267-942D-4E8B-8AE9-653EC30006BB}"/>
                </a:ext>
              </a:extLst>
            </p:cNvPr>
            <p:cNvSpPr/>
            <p:nvPr/>
          </p:nvSpPr>
          <p:spPr>
            <a:xfrm>
              <a:off x="1072035" y="1483737"/>
              <a:ext cx="3240360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8DEB21F-167D-4474-9EEA-425BF7FA3E94}"/>
                </a:ext>
              </a:extLst>
            </p:cNvPr>
            <p:cNvSpPr txBox="1"/>
            <p:nvPr/>
          </p:nvSpPr>
          <p:spPr>
            <a:xfrm>
              <a:off x="1565642" y="1403018"/>
              <a:ext cx="2304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err="1">
                  <a:latin typeface="a발레리노" pitchFamily="18" charset="-127"/>
                  <a:ea typeface="a발레리노" pitchFamily="18" charset="-127"/>
                </a:rPr>
                <a:t>MYpage</a:t>
              </a:r>
              <a:endParaRPr lang="ko-KR" altLang="en-US" sz="3200" dirty="0">
                <a:latin typeface="a발레리노" pitchFamily="18" charset="-127"/>
                <a:ea typeface="a발레리노" pitchFamily="18" charset="-127"/>
              </a:endParaRPr>
            </a:p>
          </p:txBody>
        </p:sp>
        <p:pic>
          <p:nvPicPr>
            <p:cNvPr id="259" name="Picture 15">
              <a:extLst>
                <a:ext uri="{FF2B5EF4-FFF2-40B4-BE49-F238E27FC236}">
                  <a16:creationId xmlns:a16="http://schemas.microsoft.com/office/drawing/2014/main" id="{CD2AD5B2-1364-4909-8E4A-E24B2E9A52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5" t="24317" r="21764"/>
            <a:stretch/>
          </p:blipFill>
          <p:spPr bwMode="auto">
            <a:xfrm>
              <a:off x="1153383" y="1512337"/>
              <a:ext cx="352539" cy="41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215F19A1-90D5-4E20-9333-E76625B20816}"/>
                </a:ext>
              </a:extLst>
            </p:cNvPr>
            <p:cNvSpPr/>
            <p:nvPr/>
          </p:nvSpPr>
          <p:spPr>
            <a:xfrm>
              <a:off x="1072034" y="1987793"/>
              <a:ext cx="3229911" cy="3973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424E2B-5C04-44AA-B36D-E09AF8F6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610" y="2197661"/>
              <a:ext cx="864425" cy="864425"/>
            </a:xfrm>
            <a:prstGeom prst="rect">
              <a:avLst/>
            </a:prstGeom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393A33E-3856-4AC4-A61B-C943EE3E64D8}"/>
                </a:ext>
              </a:extLst>
            </p:cNvPr>
            <p:cNvSpPr txBox="1"/>
            <p:nvPr/>
          </p:nvSpPr>
          <p:spPr>
            <a:xfrm>
              <a:off x="2156668" y="2135074"/>
              <a:ext cx="15499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 </a:t>
              </a:r>
              <a:r>
                <a:rPr lang="en-US" altLang="ko-KR" sz="1400" b="1" dirty="0"/>
                <a:t>jonghyun.948</a:t>
              </a:r>
              <a:endParaRPr lang="ko-KR" altLang="en-US" sz="1400" b="1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F46FA63-7621-43B1-B277-2E9E684E7A67}"/>
                </a:ext>
              </a:extLst>
            </p:cNvPr>
            <p:cNvSpPr txBox="1"/>
            <p:nvPr/>
          </p:nvSpPr>
          <p:spPr>
            <a:xfrm>
              <a:off x="2195206" y="2452495"/>
              <a:ext cx="1754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 </a:t>
              </a:r>
              <a:r>
                <a:rPr lang="en-US" altLang="ko-KR" sz="900" dirty="0"/>
                <a:t>ILOVESHINEE@naver.com</a:t>
              </a:r>
              <a:endParaRPr lang="ko-KR" altLang="en-US" sz="900" dirty="0"/>
            </a:p>
          </p:txBody>
        </p: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FEA8A8A0-FFFE-4F1D-8849-EEAAFEDA21D9}"/>
                </a:ext>
              </a:extLst>
            </p:cNvPr>
            <p:cNvCxnSpPr>
              <a:cxnSpLocks/>
            </p:cNvCxnSpPr>
            <p:nvPr/>
          </p:nvCxnSpPr>
          <p:spPr>
            <a:xfrm>
              <a:off x="1102110" y="3224728"/>
              <a:ext cx="31998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9303B18D-1878-4F1A-8622-E40E99D3E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12559" y="3584768"/>
              <a:ext cx="31998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74EA4CAF-30F6-4107-A849-50FF41C9CDB8}"/>
                </a:ext>
              </a:extLst>
            </p:cNvPr>
            <p:cNvGrpSpPr/>
            <p:nvPr/>
          </p:nvGrpSpPr>
          <p:grpSpPr>
            <a:xfrm>
              <a:off x="1102110" y="3219875"/>
              <a:ext cx="720080" cy="2729448"/>
              <a:chOff x="499189" y="3068960"/>
              <a:chExt cx="720080" cy="360040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2AB92D33-E514-416D-A4AC-23A5B7D6D82E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발레리노" panose="02020600000000000000" pitchFamily="18" charset="-127"/>
                  <a:ea typeface="a발레리노" panose="02020600000000000000" pitchFamily="18" charset="-127"/>
                </a:endParaRP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5F753E46-5AEC-4F28-A764-7C90594354D3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44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음식</a:t>
                </a:r>
              </a:p>
            </p:txBody>
          </p:sp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63374DBA-4736-43F2-9467-24F7B65ED2C9}"/>
                </a:ext>
              </a:extLst>
            </p:cNvPr>
            <p:cNvGrpSpPr/>
            <p:nvPr/>
          </p:nvGrpSpPr>
          <p:grpSpPr>
            <a:xfrm>
              <a:off x="1924452" y="3231585"/>
              <a:ext cx="720080" cy="360040"/>
              <a:chOff x="499189" y="3068960"/>
              <a:chExt cx="720080" cy="360040"/>
            </a:xfrm>
          </p:grpSpPr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5ED5BCE2-3BDE-4A9A-A6D1-36C12F42DE38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DCBF441-82F1-4F7B-91C2-646B845832EB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여행</a:t>
                </a:r>
              </a:p>
            </p:txBody>
          </p:sp>
        </p:grp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E6D5D7D7-10F9-4DB2-A671-497382E2077B}"/>
                </a:ext>
              </a:extLst>
            </p:cNvPr>
            <p:cNvGrpSpPr/>
            <p:nvPr/>
          </p:nvGrpSpPr>
          <p:grpSpPr>
            <a:xfrm>
              <a:off x="2755672" y="3231585"/>
              <a:ext cx="720080" cy="360040"/>
              <a:chOff x="499189" y="3068960"/>
              <a:chExt cx="720080" cy="360040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F35BEB09-CBC2-4435-A602-AF3FB166E0A1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발레리노" panose="02020600000000000000" pitchFamily="18" charset="-127"/>
                  <a:ea typeface="a발레리노" panose="02020600000000000000" pitchFamily="18" charset="-127"/>
                </a:endParaRP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DE71446C-F074-45F6-8E6C-E10E82D0E209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문화</a:t>
                </a: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70315A4B-4AFA-4D94-849C-45166241611E}"/>
                </a:ext>
              </a:extLst>
            </p:cNvPr>
            <p:cNvGrpSpPr/>
            <p:nvPr/>
          </p:nvGrpSpPr>
          <p:grpSpPr>
            <a:xfrm>
              <a:off x="3556724" y="3231585"/>
              <a:ext cx="720080" cy="360040"/>
              <a:chOff x="499189" y="3068960"/>
              <a:chExt cx="720080" cy="360040"/>
            </a:xfrm>
          </p:grpSpPr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3DC72B43-86F1-4E49-93F0-0F7BB8DDA691}"/>
                  </a:ext>
                </a:extLst>
              </p:cNvPr>
              <p:cNvSpPr/>
              <p:nvPr/>
            </p:nvSpPr>
            <p:spPr>
              <a:xfrm>
                <a:off x="499189" y="3071666"/>
                <a:ext cx="720080" cy="357334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BE22EC52-61F8-4874-B13C-EE6BD34C06E2}"/>
                  </a:ext>
                </a:extLst>
              </p:cNvPr>
              <p:cNvSpPr txBox="1"/>
              <p:nvPr/>
            </p:nvSpPr>
            <p:spPr>
              <a:xfrm>
                <a:off x="532227" y="3068960"/>
                <a:ext cx="6540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공유</a:t>
                </a:r>
              </a:p>
            </p:txBody>
          </p:sp>
        </p:grp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E6E2A6C2-4873-42A5-A66E-5085BC0919A8}"/>
                </a:ext>
              </a:extLst>
            </p:cNvPr>
            <p:cNvSpPr/>
            <p:nvPr/>
          </p:nvSpPr>
          <p:spPr>
            <a:xfrm>
              <a:off x="1586527" y="3606254"/>
              <a:ext cx="2690277" cy="2337975"/>
            </a:xfrm>
            <a:prstGeom prst="rect">
              <a:avLst/>
            </a:prstGeom>
            <a:solidFill>
              <a:srgbClr val="E6E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1715E173-7FBC-4EFD-ADF4-E19E3E91CCA2}"/>
                </a:ext>
              </a:extLst>
            </p:cNvPr>
            <p:cNvCxnSpPr>
              <a:cxnSpLocks/>
            </p:cNvCxnSpPr>
            <p:nvPr/>
          </p:nvCxnSpPr>
          <p:spPr>
            <a:xfrm>
              <a:off x="1102110" y="4736896"/>
              <a:ext cx="31998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BD1BD7A5-9948-4592-8120-2046EE1486FF}"/>
                </a:ext>
              </a:extLst>
            </p:cNvPr>
            <p:cNvCxnSpPr>
              <a:cxnSpLocks/>
            </p:cNvCxnSpPr>
            <p:nvPr/>
          </p:nvCxnSpPr>
          <p:spPr>
            <a:xfrm>
              <a:off x="2142035" y="3632073"/>
              <a:ext cx="0" cy="2312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170BBA8F-CBE3-48BF-8E19-E438BCBF463E}"/>
                </a:ext>
              </a:extLst>
            </p:cNvPr>
            <p:cNvCxnSpPr>
              <a:cxnSpLocks/>
            </p:cNvCxnSpPr>
            <p:nvPr/>
          </p:nvCxnSpPr>
          <p:spPr>
            <a:xfrm>
              <a:off x="3221826" y="3632073"/>
              <a:ext cx="0" cy="2312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A1F9C672-DA0B-4D63-B897-3CE1ED3C8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57" y="3628138"/>
              <a:ext cx="1029415" cy="1107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DAF3FBD-41FD-4022-8B66-48FD745B9152}"/>
                </a:ext>
              </a:extLst>
            </p:cNvPr>
            <p:cNvSpPr txBox="1"/>
            <p:nvPr/>
          </p:nvSpPr>
          <p:spPr>
            <a:xfrm>
              <a:off x="1209207" y="3951664"/>
              <a:ext cx="8684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</a:rPr>
                <a:t>짬짜면을</a:t>
              </a:r>
              <a:r>
                <a:rPr lang="ko-KR" altLang="en-US" sz="1200" dirty="0">
                  <a:solidFill>
                    <a:schemeClr val="bg1"/>
                  </a:solidFill>
                </a:rPr>
                <a:t> 먹어 봤니</a:t>
              </a:r>
            </a:p>
          </p:txBody>
        </p:sp>
        <p:pic>
          <p:nvPicPr>
            <p:cNvPr id="276" name="Picture 10">
              <a:extLst>
                <a:ext uri="{FF2B5EF4-FFF2-40B4-BE49-F238E27FC236}">
                  <a16:creationId xmlns:a16="http://schemas.microsoft.com/office/drawing/2014/main" id="{DC25CC28-B38B-4955-BFD3-DC461A4BD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29" y="3631618"/>
              <a:ext cx="1066247" cy="1116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68C9F15-1413-461D-8957-16C69D3693DF}"/>
                </a:ext>
              </a:extLst>
            </p:cNvPr>
            <p:cNvSpPr txBox="1"/>
            <p:nvPr/>
          </p:nvSpPr>
          <p:spPr>
            <a:xfrm>
              <a:off x="2261170" y="3917209"/>
              <a:ext cx="881716" cy="577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신당동 떡볶이 너무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맛있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278" name="Picture 11">
              <a:extLst>
                <a:ext uri="{FF2B5EF4-FFF2-40B4-BE49-F238E27FC236}">
                  <a16:creationId xmlns:a16="http://schemas.microsoft.com/office/drawing/2014/main" id="{71CDA08B-FE5A-4D22-960C-F036A716F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9868" y="3636916"/>
              <a:ext cx="1036935" cy="1111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AB1C536-517D-4CC1-9568-3EC7870F2453}"/>
                </a:ext>
              </a:extLst>
            </p:cNvPr>
            <p:cNvSpPr txBox="1"/>
            <p:nvPr/>
          </p:nvSpPr>
          <p:spPr>
            <a:xfrm>
              <a:off x="3321214" y="3988294"/>
              <a:ext cx="85939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영롱한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 닭발이다</a:t>
              </a:r>
            </a:p>
          </p:txBody>
        </p:sp>
        <p:pic>
          <p:nvPicPr>
            <p:cNvPr id="280" name="Picture 12">
              <a:extLst>
                <a:ext uri="{FF2B5EF4-FFF2-40B4-BE49-F238E27FC236}">
                  <a16:creationId xmlns:a16="http://schemas.microsoft.com/office/drawing/2014/main" id="{F440536C-5135-492C-9937-60DE0C07D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57" y="4743752"/>
              <a:ext cx="1019275" cy="1187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FF0E3C5-D25D-43B0-8ACD-7F6575B27D2F}"/>
                </a:ext>
              </a:extLst>
            </p:cNvPr>
            <p:cNvSpPr txBox="1"/>
            <p:nvPr/>
          </p:nvSpPr>
          <p:spPr>
            <a:xfrm>
              <a:off x="1209207" y="5167114"/>
              <a:ext cx="84688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1</a:t>
              </a:r>
              <a:r>
                <a:rPr lang="ko-KR" altLang="en-US" sz="1050" dirty="0">
                  <a:solidFill>
                    <a:schemeClr val="bg1"/>
                  </a:solidFill>
                </a:rPr>
                <a:t>인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훠궈집</a:t>
              </a:r>
              <a:r>
                <a:rPr lang="ko-KR" altLang="en-US" sz="105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마라탕</a:t>
              </a:r>
              <a:r>
                <a:rPr lang="ko-KR" altLang="en-US" sz="105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굳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282" name="Picture 13" descr="C:\Users\USER\Desktop\KakaoTalk_20180326_204958428.jpg">
              <a:extLst>
                <a:ext uri="{FF2B5EF4-FFF2-40B4-BE49-F238E27FC236}">
                  <a16:creationId xmlns:a16="http://schemas.microsoft.com/office/drawing/2014/main" id="{F7804778-7E45-4BE1-86E0-E52DD8B79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2" t="2786"/>
            <a:stretch/>
          </p:blipFill>
          <p:spPr bwMode="auto">
            <a:xfrm>
              <a:off x="2151504" y="4743752"/>
              <a:ext cx="1077913" cy="1187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9FEBB543-F432-45C1-9A7D-EB1972D41F52}"/>
                </a:ext>
              </a:extLst>
            </p:cNvPr>
            <p:cNvSpPr txBox="1"/>
            <p:nvPr/>
          </p:nvSpPr>
          <p:spPr>
            <a:xfrm>
              <a:off x="2243300" y="5069263"/>
              <a:ext cx="872659" cy="577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나만 알고 싶은 </a:t>
              </a:r>
              <a:r>
                <a:rPr lang="ko-KR" altLang="en-US" sz="1050" dirty="0" err="1">
                  <a:solidFill>
                    <a:schemeClr val="bg1"/>
                  </a:solidFill>
                </a:rPr>
                <a:t>예쁜하루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pic>
          <p:nvPicPr>
            <p:cNvPr id="284" name="Picture 14">
              <a:extLst>
                <a:ext uri="{FF2B5EF4-FFF2-40B4-BE49-F238E27FC236}">
                  <a16:creationId xmlns:a16="http://schemas.microsoft.com/office/drawing/2014/main" id="{079EB4D2-6252-4737-B4CE-07B86A222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-6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3"/>
            <a:stretch/>
          </p:blipFill>
          <p:spPr bwMode="auto">
            <a:xfrm>
              <a:off x="3237394" y="4759564"/>
              <a:ext cx="1036936" cy="1171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7AF78E1-D2B5-4622-ACC6-B202A2EBCBA6}"/>
                </a:ext>
              </a:extLst>
            </p:cNvPr>
            <p:cNvSpPr txBox="1"/>
            <p:nvPr/>
          </p:nvSpPr>
          <p:spPr>
            <a:xfrm>
              <a:off x="3127028" y="5206670"/>
              <a:ext cx="13746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</a:rPr>
                <a:t>초코초코해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CECA8013-8686-44B3-923E-35441691A180}"/>
                </a:ext>
              </a:extLst>
            </p:cNvPr>
            <p:cNvGrpSpPr/>
            <p:nvPr/>
          </p:nvGrpSpPr>
          <p:grpSpPr>
            <a:xfrm>
              <a:off x="2213713" y="2749566"/>
              <a:ext cx="1944216" cy="349340"/>
              <a:chOff x="2213713" y="2749566"/>
              <a:chExt cx="1944216" cy="349340"/>
            </a:xfrm>
          </p:grpSpPr>
          <p:sp>
            <p:nvSpPr>
              <p:cNvPr id="318" name="사각형: 둥근 모서리 246">
                <a:extLst>
                  <a:ext uri="{FF2B5EF4-FFF2-40B4-BE49-F238E27FC236}">
                    <a16:creationId xmlns:a16="http://schemas.microsoft.com/office/drawing/2014/main" id="{677746FB-5539-4E2C-ADBD-E2C59C703528}"/>
                  </a:ext>
                </a:extLst>
              </p:cNvPr>
              <p:cNvSpPr/>
              <p:nvPr/>
            </p:nvSpPr>
            <p:spPr>
              <a:xfrm>
                <a:off x="2213713" y="2760352"/>
                <a:ext cx="1944216" cy="33855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1ACE435-374B-4D00-9108-923C2B6A19A3}"/>
                  </a:ext>
                </a:extLst>
              </p:cNvPr>
              <p:cNvSpPr txBox="1"/>
              <p:nvPr/>
            </p:nvSpPr>
            <p:spPr>
              <a:xfrm>
                <a:off x="2308734" y="2749566"/>
                <a:ext cx="1754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MY</a:t>
                </a:r>
                <a:r>
                  <a:rPr lang="ko-KR" altLang="en-US" sz="1600" dirty="0" err="1">
                    <a:latin typeface="a발레리노" panose="02020600000000000000" pitchFamily="18" charset="-127"/>
                    <a:ea typeface="a발레리노" panose="02020600000000000000" pitchFamily="18" charset="-127"/>
                  </a:rPr>
                  <a:t>버킷리스트</a:t>
                </a:r>
                <a:endParaRPr lang="ko-KR" altLang="en-US" sz="1600" dirty="0">
                  <a:latin typeface="a발레리노" panose="02020600000000000000" pitchFamily="18" charset="-127"/>
                  <a:ea typeface="a발레리노" panose="02020600000000000000" pitchFamily="18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69560A9E-2157-40BC-873F-C6D759C1B857}"/>
                </a:ext>
              </a:extLst>
            </p:cNvPr>
            <p:cNvGrpSpPr/>
            <p:nvPr/>
          </p:nvGrpSpPr>
          <p:grpSpPr>
            <a:xfrm>
              <a:off x="959411" y="819826"/>
              <a:ext cx="3414543" cy="5616624"/>
              <a:chOff x="4829535" y="697495"/>
              <a:chExt cx="3414543" cy="5616624"/>
            </a:xfrm>
          </p:grpSpPr>
          <p:sp>
            <p:nvSpPr>
              <p:cNvPr id="288" name="모서리가 둥근 직사각형 37">
                <a:extLst>
                  <a:ext uri="{FF2B5EF4-FFF2-40B4-BE49-F238E27FC236}">
                    <a16:creationId xmlns:a16="http://schemas.microsoft.com/office/drawing/2014/main" id="{6141D1C9-9ECA-447C-8A8A-F01845B8AF1E}"/>
                  </a:ext>
                </a:extLst>
              </p:cNvPr>
              <p:cNvSpPr/>
              <p:nvPr/>
            </p:nvSpPr>
            <p:spPr>
              <a:xfrm>
                <a:off x="4859702" y="697495"/>
                <a:ext cx="3384376" cy="56166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6ACCED2C-2B60-4929-BCD1-27686E178314}"/>
                  </a:ext>
                </a:extLst>
              </p:cNvPr>
              <p:cNvSpPr/>
              <p:nvPr/>
            </p:nvSpPr>
            <p:spPr>
              <a:xfrm>
                <a:off x="4942159" y="1356019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A073DFA-0BBF-4198-9D78-7CB3D012148E}"/>
                  </a:ext>
                </a:extLst>
              </p:cNvPr>
              <p:cNvSpPr txBox="1"/>
              <p:nvPr/>
            </p:nvSpPr>
            <p:spPr>
              <a:xfrm>
                <a:off x="5517810" y="1345288"/>
                <a:ext cx="2304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a발레리노" pitchFamily="18" charset="-127"/>
                    <a:ea typeface="a발레리노" pitchFamily="18" charset="-127"/>
                  </a:rPr>
                  <a:t>MY</a:t>
                </a:r>
                <a:r>
                  <a:rPr lang="ko-KR" altLang="en-US" sz="2400" dirty="0" err="1">
                    <a:latin typeface="a발레리노" pitchFamily="18" charset="-127"/>
                    <a:ea typeface="a발레리노" pitchFamily="18" charset="-127"/>
                  </a:rPr>
                  <a:t>버킷리스트</a:t>
                </a:r>
                <a:endParaRPr lang="ko-KR" altLang="en-US" sz="2400" dirty="0">
                  <a:latin typeface="a발레리노" pitchFamily="18" charset="-127"/>
                  <a:ea typeface="a발레리노" pitchFamily="18" charset="-127"/>
                </a:endParaRPr>
              </a:p>
            </p:txBody>
          </p:sp>
          <p:pic>
            <p:nvPicPr>
              <p:cNvPr id="291" name="Picture 15">
                <a:extLst>
                  <a:ext uri="{FF2B5EF4-FFF2-40B4-BE49-F238E27FC236}">
                    <a16:creationId xmlns:a16="http://schemas.microsoft.com/office/drawing/2014/main" id="{C982CAA8-FBCC-45F1-8056-8F98CC129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5" t="24317" r="21764"/>
              <a:stretch/>
            </p:blipFill>
            <p:spPr bwMode="auto">
              <a:xfrm>
                <a:off x="5023507" y="1384619"/>
                <a:ext cx="352539" cy="413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7AEA7747-1560-47FD-9FF7-4E0FB6EF4811}"/>
                  </a:ext>
                </a:extLst>
              </p:cNvPr>
              <p:cNvSpPr/>
              <p:nvPr/>
            </p:nvSpPr>
            <p:spPr>
              <a:xfrm>
                <a:off x="4942159" y="1832024"/>
                <a:ext cx="3229911" cy="39732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42E12642-B3EB-4AC8-9FBD-A4AD20BD0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234" y="3097010"/>
                <a:ext cx="319983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직선 연결선 293">
                <a:extLst>
                  <a:ext uri="{FF2B5EF4-FFF2-40B4-BE49-F238E27FC236}">
                    <a16:creationId xmlns:a16="http://schemas.microsoft.com/office/drawing/2014/main" id="{B3821AD9-F4AC-4AA5-99AA-7B1E5D22C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2683" y="3457050"/>
                <a:ext cx="319983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60443466-A3B9-4B49-9295-B7EBD143A137}"/>
                  </a:ext>
                </a:extLst>
              </p:cNvPr>
              <p:cNvGrpSpPr/>
              <p:nvPr/>
            </p:nvGrpSpPr>
            <p:grpSpPr>
              <a:xfrm>
                <a:off x="4829535" y="3112672"/>
                <a:ext cx="1152458" cy="2675789"/>
                <a:chOff x="380318" y="3071666"/>
                <a:chExt cx="960017" cy="357334"/>
              </a:xfrm>
            </p:grpSpPr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F994DAB7-3055-413A-9D8E-25B83D5A877E}"/>
                    </a:ext>
                  </a:extLst>
                </p:cNvPr>
                <p:cNvSpPr/>
                <p:nvPr/>
              </p:nvSpPr>
              <p:spPr>
                <a:xfrm>
                  <a:off x="499189" y="3071666"/>
                  <a:ext cx="720080" cy="357334"/>
                </a:xfrm>
                <a:prstGeom prst="rect">
                  <a:avLst/>
                </a:prstGeom>
                <a:solidFill>
                  <a:srgbClr val="E6E0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발레리노" panose="02020600000000000000" pitchFamily="18" charset="-127"/>
                    <a:ea typeface="a발레리노" panose="02020600000000000000" pitchFamily="18" charset="-127"/>
                  </a:endParaRPr>
                </a:p>
              </p:txBody>
            </p:sp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BF3ED9A3-8737-450B-BB8A-A6E0D3BAD920}"/>
                    </a:ext>
                  </a:extLst>
                </p:cNvPr>
                <p:cNvSpPr txBox="1"/>
                <p:nvPr/>
              </p:nvSpPr>
              <p:spPr>
                <a:xfrm>
                  <a:off x="380318" y="3072642"/>
                  <a:ext cx="960017" cy="449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 err="1">
                      <a:latin typeface="a발레리노" panose="02020600000000000000" pitchFamily="18" charset="-127"/>
                      <a:ea typeface="a발레리노" panose="02020600000000000000" pitchFamily="18" charset="-127"/>
                    </a:rPr>
                    <a:t>내꺼</a:t>
                  </a:r>
                  <a:endParaRPr lang="ko-KR" altLang="en-US" sz="1600" dirty="0">
                    <a:latin typeface="a발레리노" panose="02020600000000000000" pitchFamily="18" charset="-127"/>
                    <a:ea typeface="a발레리노" panose="02020600000000000000" pitchFamily="18" charset="-127"/>
                  </a:endParaRPr>
                </a:p>
              </p:txBody>
            </p:sp>
          </p:grpSp>
          <p:grpSp>
            <p:nvGrpSpPr>
              <p:cNvPr id="296" name="그룹 295">
                <a:extLst>
                  <a:ext uri="{FF2B5EF4-FFF2-40B4-BE49-F238E27FC236}">
                    <a16:creationId xmlns:a16="http://schemas.microsoft.com/office/drawing/2014/main" id="{F3D70654-DD48-434F-B210-F778CAD64509}"/>
                  </a:ext>
                </a:extLst>
              </p:cNvPr>
              <p:cNvGrpSpPr/>
              <p:nvPr/>
            </p:nvGrpSpPr>
            <p:grpSpPr>
              <a:xfrm>
                <a:off x="5881789" y="3101555"/>
                <a:ext cx="878404" cy="355495"/>
                <a:chOff x="5881789" y="3101555"/>
                <a:chExt cx="878404" cy="355495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36476E8-0A25-4C5E-BBBA-5EBFA99B0405}"/>
                    </a:ext>
                  </a:extLst>
                </p:cNvPr>
                <p:cNvSpPr/>
                <p:nvPr/>
              </p:nvSpPr>
              <p:spPr>
                <a:xfrm>
                  <a:off x="5881789" y="3104842"/>
                  <a:ext cx="878404" cy="352208"/>
                </a:xfrm>
                <a:prstGeom prst="rect">
                  <a:avLst/>
                </a:prstGeom>
                <a:solidFill>
                  <a:srgbClr val="E6E0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발레리노" panose="02020600000000000000" pitchFamily="18" charset="-127"/>
                    <a:ea typeface="a발레리노" panose="02020600000000000000" pitchFamily="18" charset="-127"/>
                  </a:endParaRP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DC364129-EF48-4C68-B6BA-8545FC20BFD9}"/>
                    </a:ext>
                  </a:extLst>
                </p:cNvPr>
                <p:cNvSpPr txBox="1"/>
                <p:nvPr/>
              </p:nvSpPr>
              <p:spPr>
                <a:xfrm>
                  <a:off x="5988520" y="3101555"/>
                  <a:ext cx="68141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a발레리노" panose="02020600000000000000" pitchFamily="18" charset="-127"/>
                      <a:ea typeface="a발레리노" panose="02020600000000000000" pitchFamily="18" charset="-127"/>
                    </a:rPr>
                    <a:t>공유</a:t>
                  </a:r>
                </a:p>
              </p:txBody>
            </p:sp>
          </p:grp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1F5E4FA-A82A-4CDC-870E-AB46E1CD4B78}"/>
                  </a:ext>
                </a:extLst>
              </p:cNvPr>
              <p:cNvSpPr/>
              <p:nvPr/>
            </p:nvSpPr>
            <p:spPr>
              <a:xfrm>
                <a:off x="5456651" y="3478536"/>
                <a:ext cx="2690277" cy="2309925"/>
              </a:xfrm>
              <a:prstGeom prst="rect">
                <a:avLst/>
              </a:prstGeom>
              <a:solidFill>
                <a:srgbClr val="E6E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E823763C-45A9-49BA-AA97-919A84A44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234" y="4609178"/>
                <a:ext cx="319983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5AE22773-48DE-4618-9733-171FF4E8D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2480" y="3463913"/>
                <a:ext cx="10011" cy="23280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직선 연결선 299">
                <a:extLst>
                  <a:ext uri="{FF2B5EF4-FFF2-40B4-BE49-F238E27FC236}">
                    <a16:creationId xmlns:a16="http://schemas.microsoft.com/office/drawing/2014/main" id="{6401A36C-13F0-4D2A-931E-10C3C8F03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2280" y="3463275"/>
                <a:ext cx="0" cy="231215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F5D8CC3-5ECC-40AA-8AB9-49B83105F065}"/>
                  </a:ext>
                </a:extLst>
              </p:cNvPr>
              <p:cNvSpPr/>
              <p:nvPr/>
            </p:nvSpPr>
            <p:spPr>
              <a:xfrm>
                <a:off x="4978616" y="1855636"/>
                <a:ext cx="3177546" cy="123454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02" name="그림 301">
                <a:extLst>
                  <a:ext uri="{FF2B5EF4-FFF2-40B4-BE49-F238E27FC236}">
                    <a16:creationId xmlns:a16="http://schemas.microsoft.com/office/drawing/2014/main" id="{BB6DB9CC-EE82-495F-B5FD-CB61E1A55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8208" y="2009677"/>
                <a:ext cx="864425" cy="864425"/>
              </a:xfrm>
              <a:prstGeom prst="rect">
                <a:avLst/>
              </a:prstGeom>
            </p:spPr>
          </p:pic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F48659-D16C-4908-9BB1-449F6FBAD10B}"/>
                  </a:ext>
                </a:extLst>
              </p:cNvPr>
              <p:cNvSpPr txBox="1"/>
              <p:nvPr/>
            </p:nvSpPr>
            <p:spPr>
              <a:xfrm>
                <a:off x="6022633" y="2142838"/>
                <a:ext cx="1549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jonghyun.948</a:t>
                </a:r>
                <a:endParaRPr lang="ko-KR" altLang="en-US" sz="1400" b="1" dirty="0"/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3A8E4533-AE75-4C92-A55D-9ADCF9729CD7}"/>
                  </a:ext>
                </a:extLst>
              </p:cNvPr>
              <p:cNvSpPr txBox="1"/>
              <p:nvPr/>
            </p:nvSpPr>
            <p:spPr>
              <a:xfrm>
                <a:off x="7248644" y="2127177"/>
                <a:ext cx="6290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님의 </a:t>
                </a:r>
                <a:endParaRPr lang="en-US" altLang="ko-KR" sz="1400" b="1" dirty="0"/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891118F0-5568-4B3F-A2C0-26FB0FBFE4D3}"/>
                  </a:ext>
                </a:extLst>
              </p:cNvPr>
              <p:cNvSpPr/>
              <p:nvPr/>
            </p:nvSpPr>
            <p:spPr>
              <a:xfrm>
                <a:off x="6346960" y="2436031"/>
                <a:ext cx="1082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 err="1"/>
                  <a:t>버킷리스트</a:t>
                </a:r>
                <a:endParaRPr lang="ko-KR" altLang="en-US" sz="1400" b="1" dirty="0"/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9790E951-8671-4C12-85F3-A1F80639714D}"/>
                  </a:ext>
                </a:extLst>
              </p:cNvPr>
              <p:cNvSpPr txBox="1"/>
              <p:nvPr/>
            </p:nvSpPr>
            <p:spPr>
              <a:xfrm>
                <a:off x="5040866" y="3731080"/>
                <a:ext cx="86845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/>
                  <a:t>불닭</a:t>
                </a:r>
                <a:r>
                  <a:rPr lang="ko-KR" altLang="en-US" sz="1400" b="1" dirty="0"/>
                  <a:t> </a:t>
                </a:r>
                <a:endParaRPr lang="en-US" altLang="ko-KR" sz="1400" b="1" dirty="0"/>
              </a:p>
              <a:p>
                <a:pPr algn="ctr"/>
                <a:r>
                  <a:rPr lang="en-US" altLang="ko-KR" sz="1400" b="1" dirty="0"/>
                  <a:t>10</a:t>
                </a:r>
                <a:r>
                  <a:rPr lang="ko-KR" altLang="en-US" sz="1400" b="1" dirty="0"/>
                  <a:t>봉지 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먹기</a:t>
                </a: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D42A8EB-A564-47BE-8554-FDAAAA5FF892}"/>
                  </a:ext>
                </a:extLst>
              </p:cNvPr>
              <p:cNvSpPr txBox="1"/>
              <p:nvPr/>
            </p:nvSpPr>
            <p:spPr>
              <a:xfrm>
                <a:off x="6169778" y="3731679"/>
                <a:ext cx="79525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피자</a:t>
                </a:r>
                <a:endParaRPr lang="en-US" altLang="ko-KR" sz="1400" b="1" dirty="0"/>
              </a:p>
              <a:p>
                <a:pPr algn="ctr"/>
                <a:r>
                  <a:rPr lang="en-US" altLang="ko-KR" sz="1400" b="1" dirty="0"/>
                  <a:t>2</a:t>
                </a:r>
                <a:r>
                  <a:rPr lang="ko-KR" altLang="en-US" sz="1400" b="1" dirty="0"/>
                  <a:t>판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먹기</a:t>
                </a: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396F55A9-3AB4-42D2-AE7D-6AF6BDB6C4E3}"/>
                  </a:ext>
                </a:extLst>
              </p:cNvPr>
              <p:cNvSpPr txBox="1"/>
              <p:nvPr/>
            </p:nvSpPr>
            <p:spPr>
              <a:xfrm>
                <a:off x="7206860" y="3731080"/>
                <a:ext cx="86845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/>
                  <a:t>건지산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정산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등반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75337100-0B49-4755-B34D-8812ED9B4063}"/>
                  </a:ext>
                </a:extLst>
              </p:cNvPr>
              <p:cNvSpPr txBox="1"/>
              <p:nvPr/>
            </p:nvSpPr>
            <p:spPr>
              <a:xfrm>
                <a:off x="4915275" y="4847307"/>
                <a:ext cx="112788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하루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아메리카노</a:t>
                </a:r>
                <a:endParaRPr lang="en-US" altLang="ko-KR" sz="1400" b="1" dirty="0"/>
              </a:p>
              <a:p>
                <a:pPr algn="ctr"/>
                <a:r>
                  <a:rPr lang="en-US" altLang="ko-KR" sz="1400" b="1" dirty="0"/>
                  <a:t>3</a:t>
                </a:r>
                <a:r>
                  <a:rPr lang="ko-KR" altLang="en-US" sz="1400" b="1" dirty="0"/>
                  <a:t>잔 마시기</a:t>
                </a:r>
                <a:endParaRPr lang="en-US" altLang="ko-KR" sz="1400" b="1" dirty="0"/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4025B8B8-1450-4A1A-BF9A-A787E76ACAE6}"/>
                  </a:ext>
                </a:extLst>
              </p:cNvPr>
              <p:cNvSpPr txBox="1"/>
              <p:nvPr/>
            </p:nvSpPr>
            <p:spPr>
              <a:xfrm>
                <a:off x="6035219" y="4967356"/>
                <a:ext cx="10396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탄산 먹고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 err="1"/>
                  <a:t>트름</a:t>
                </a:r>
                <a:r>
                  <a:rPr lang="ko-KR" altLang="en-US" sz="1400" b="1" dirty="0"/>
                  <a:t> 참기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0D009CD-D95A-4CAB-91E9-76A421AF8781}"/>
                  </a:ext>
                </a:extLst>
              </p:cNvPr>
              <p:cNvSpPr txBox="1"/>
              <p:nvPr/>
            </p:nvSpPr>
            <p:spPr>
              <a:xfrm>
                <a:off x="7153738" y="4945611"/>
                <a:ext cx="93369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에버랜드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가기</a:t>
                </a:r>
              </a:p>
            </p:txBody>
          </p:sp>
          <p:pic>
            <p:nvPicPr>
              <p:cNvPr id="312" name="그림 311">
                <a:extLst>
                  <a:ext uri="{FF2B5EF4-FFF2-40B4-BE49-F238E27FC236}">
                    <a16:creationId xmlns:a16="http://schemas.microsoft.com/office/drawing/2014/main" id="{7395024A-F85F-45D5-A5CC-DBBC9FA2B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1059" y="3139524"/>
                <a:ext cx="262615" cy="262615"/>
              </a:xfrm>
              <a:prstGeom prst="rect">
                <a:avLst/>
              </a:prstGeom>
            </p:spPr>
          </p:pic>
          <p:pic>
            <p:nvPicPr>
              <p:cNvPr id="313" name="그림 312">
                <a:extLst>
                  <a:ext uri="{FF2B5EF4-FFF2-40B4-BE49-F238E27FC236}">
                    <a16:creationId xmlns:a16="http://schemas.microsoft.com/office/drawing/2014/main" id="{71305019-8F45-4351-AA17-EE70B52A1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4518" y="3139524"/>
                <a:ext cx="290364" cy="290364"/>
              </a:xfrm>
              <a:prstGeom prst="rect">
                <a:avLst/>
              </a:prstGeom>
            </p:spPr>
          </p:pic>
        </p:grp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ACC1A2E9-B724-4B9F-BE5F-3FC29DD5BEEA}"/>
              </a:ext>
            </a:extLst>
          </p:cNvPr>
          <p:cNvGrpSpPr/>
          <p:nvPr/>
        </p:nvGrpSpPr>
        <p:grpSpPr>
          <a:xfrm>
            <a:off x="4426295" y="1052601"/>
            <a:ext cx="3384376" cy="5616624"/>
            <a:chOff x="4501405" y="753078"/>
            <a:chExt cx="3384376" cy="5616624"/>
          </a:xfrm>
        </p:grpSpPr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3473B5A-754F-418E-9DCE-7A8CFB3F313D}"/>
                </a:ext>
              </a:extLst>
            </p:cNvPr>
            <p:cNvGrpSpPr/>
            <p:nvPr/>
          </p:nvGrpSpPr>
          <p:grpSpPr>
            <a:xfrm>
              <a:off x="4501405" y="753078"/>
              <a:ext cx="3384376" cy="5616624"/>
              <a:chOff x="899592" y="692696"/>
              <a:chExt cx="3384376" cy="5616624"/>
            </a:xfrm>
          </p:grpSpPr>
          <p:sp>
            <p:nvSpPr>
              <p:cNvPr id="334" name="모서리가 둥근 직사각형 37">
                <a:extLst>
                  <a:ext uri="{FF2B5EF4-FFF2-40B4-BE49-F238E27FC236}">
                    <a16:creationId xmlns:a16="http://schemas.microsoft.com/office/drawing/2014/main" id="{A975E33A-3EA9-4010-82C0-1C459576F18F}"/>
                  </a:ext>
                </a:extLst>
              </p:cNvPr>
              <p:cNvSpPr/>
              <p:nvPr/>
            </p:nvSpPr>
            <p:spPr>
              <a:xfrm>
                <a:off x="899592" y="692696"/>
                <a:ext cx="3384376" cy="56166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2221E441-F962-402A-8035-D9CE0FFC729E}"/>
                  </a:ext>
                </a:extLst>
              </p:cNvPr>
              <p:cNvSpPr/>
              <p:nvPr/>
            </p:nvSpPr>
            <p:spPr>
              <a:xfrm>
                <a:off x="982049" y="1351220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E676DA4C-E6D5-43A5-BECA-C4F3594B12C4}"/>
                  </a:ext>
                </a:extLst>
              </p:cNvPr>
              <p:cNvSpPr txBox="1"/>
              <p:nvPr/>
            </p:nvSpPr>
            <p:spPr>
              <a:xfrm>
                <a:off x="1557700" y="1340489"/>
                <a:ext cx="2304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a발레리노" pitchFamily="18" charset="-127"/>
                    <a:ea typeface="a발레리노" pitchFamily="18" charset="-127"/>
                  </a:rPr>
                  <a:t>MY</a:t>
                </a:r>
                <a:r>
                  <a:rPr lang="ko-KR" altLang="en-US" sz="2400" dirty="0" err="1">
                    <a:latin typeface="a발레리노" pitchFamily="18" charset="-127"/>
                    <a:ea typeface="a발레리노" pitchFamily="18" charset="-127"/>
                  </a:rPr>
                  <a:t>버킷리스트</a:t>
                </a:r>
                <a:endParaRPr lang="ko-KR" altLang="en-US" sz="2400" dirty="0">
                  <a:latin typeface="a발레리노" pitchFamily="18" charset="-127"/>
                  <a:ea typeface="a발레리노" pitchFamily="18" charset="-127"/>
                </a:endParaRPr>
              </a:p>
            </p:txBody>
          </p:sp>
          <p:pic>
            <p:nvPicPr>
              <p:cNvPr id="337" name="Picture 15">
                <a:extLst>
                  <a:ext uri="{FF2B5EF4-FFF2-40B4-BE49-F238E27FC236}">
                    <a16:creationId xmlns:a16="http://schemas.microsoft.com/office/drawing/2014/main" id="{53A6B05F-8923-4D41-A014-EF1715BCB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5" t="24317" r="21764"/>
              <a:stretch/>
            </p:blipFill>
            <p:spPr bwMode="auto">
              <a:xfrm>
                <a:off x="1063397" y="1379820"/>
                <a:ext cx="352539" cy="413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F01A12BB-7BD0-4F79-BB53-86144F6BC053}"/>
                  </a:ext>
                </a:extLst>
              </p:cNvPr>
              <p:cNvSpPr/>
              <p:nvPr/>
            </p:nvSpPr>
            <p:spPr>
              <a:xfrm>
                <a:off x="982049" y="1827225"/>
                <a:ext cx="3229911" cy="39732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AB032CB4-F1AA-4252-AFED-B9FA266DE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124" y="3092211"/>
                <a:ext cx="319983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361D0645-20D7-4652-AF00-8417733389D2}"/>
                  </a:ext>
                </a:extLst>
              </p:cNvPr>
              <p:cNvSpPr/>
              <p:nvPr/>
            </p:nvSpPr>
            <p:spPr>
              <a:xfrm>
                <a:off x="1018506" y="1850837"/>
                <a:ext cx="3177546" cy="123454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1" name="그림 340">
                <a:extLst>
                  <a:ext uri="{FF2B5EF4-FFF2-40B4-BE49-F238E27FC236}">
                    <a16:creationId xmlns:a16="http://schemas.microsoft.com/office/drawing/2014/main" id="{D34FB206-A976-4C5D-B705-3F9C36330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098" y="2004878"/>
                <a:ext cx="864425" cy="864425"/>
              </a:xfrm>
              <a:prstGeom prst="rect">
                <a:avLst/>
              </a:prstGeom>
            </p:spPr>
          </p:pic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CF4232F0-9E65-4EC6-BC78-5C8904D9F1E8}"/>
                  </a:ext>
                </a:extLst>
              </p:cNvPr>
              <p:cNvSpPr txBox="1"/>
              <p:nvPr/>
            </p:nvSpPr>
            <p:spPr>
              <a:xfrm>
                <a:off x="2062523" y="2138039"/>
                <a:ext cx="1549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jonghyun.948</a:t>
                </a:r>
                <a:endParaRPr lang="ko-KR" altLang="en-US" sz="1400" b="1" dirty="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8AD4BF26-664A-4013-BFA7-601FBD33AC33}"/>
                  </a:ext>
                </a:extLst>
              </p:cNvPr>
              <p:cNvSpPr txBox="1"/>
              <p:nvPr/>
            </p:nvSpPr>
            <p:spPr>
              <a:xfrm>
                <a:off x="3288534" y="2122378"/>
                <a:ext cx="6290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님의 </a:t>
                </a:r>
                <a:endParaRPr lang="en-US" altLang="ko-KR" sz="1400" b="1" dirty="0"/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575BF7B3-EFF8-45FE-A1E2-F3AD2ED317F6}"/>
                  </a:ext>
                </a:extLst>
              </p:cNvPr>
              <p:cNvSpPr/>
              <p:nvPr/>
            </p:nvSpPr>
            <p:spPr>
              <a:xfrm>
                <a:off x="2386850" y="2431232"/>
                <a:ext cx="1082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 err="1"/>
                  <a:t>버킷리스트</a:t>
                </a:r>
                <a:endParaRPr lang="ko-KR" altLang="en-US" sz="1400" b="1" dirty="0"/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1AD4884-4CF9-448F-ABAA-C919E6F0F93D}"/>
                  </a:ext>
                </a:extLst>
              </p:cNvPr>
              <p:cNvSpPr txBox="1"/>
              <p:nvPr/>
            </p:nvSpPr>
            <p:spPr>
              <a:xfrm>
                <a:off x="3059832" y="3140968"/>
                <a:ext cx="6177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공개</a:t>
                </a:r>
              </a:p>
            </p:txBody>
          </p:sp>
          <p:grpSp>
            <p:nvGrpSpPr>
              <p:cNvPr id="346" name="그룹 345">
                <a:extLst>
                  <a:ext uri="{FF2B5EF4-FFF2-40B4-BE49-F238E27FC236}">
                    <a16:creationId xmlns:a16="http://schemas.microsoft.com/office/drawing/2014/main" id="{3E2C6463-7794-429C-8E12-0B26FD9085A3}"/>
                  </a:ext>
                </a:extLst>
              </p:cNvPr>
              <p:cNvGrpSpPr/>
              <p:nvPr/>
            </p:nvGrpSpPr>
            <p:grpSpPr>
              <a:xfrm>
                <a:off x="3635896" y="3164758"/>
                <a:ext cx="485423" cy="192234"/>
                <a:chOff x="2202154" y="2321600"/>
                <a:chExt cx="516344" cy="214013"/>
              </a:xfrm>
            </p:grpSpPr>
            <p:sp>
              <p:nvSpPr>
                <p:cNvPr id="352" name="모서리가 둥근 직사각형 6">
                  <a:extLst>
                    <a:ext uri="{FF2B5EF4-FFF2-40B4-BE49-F238E27FC236}">
                      <a16:creationId xmlns:a16="http://schemas.microsoft.com/office/drawing/2014/main" id="{95CDE416-0999-4B10-995E-CE761018B592}"/>
                    </a:ext>
                  </a:extLst>
                </p:cNvPr>
                <p:cNvSpPr/>
                <p:nvPr/>
              </p:nvSpPr>
              <p:spPr>
                <a:xfrm>
                  <a:off x="2202154" y="2321600"/>
                  <a:ext cx="516344" cy="214013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타원 352">
                  <a:extLst>
                    <a:ext uri="{FF2B5EF4-FFF2-40B4-BE49-F238E27FC236}">
                      <a16:creationId xmlns:a16="http://schemas.microsoft.com/office/drawing/2014/main" id="{C61DABA7-D7E6-487F-9F31-B2FE082DF9D9}"/>
                    </a:ext>
                  </a:extLst>
                </p:cNvPr>
                <p:cNvSpPr/>
                <p:nvPr/>
              </p:nvSpPr>
              <p:spPr>
                <a:xfrm>
                  <a:off x="2533722" y="2348211"/>
                  <a:ext cx="158538" cy="16079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01BEB4FE-05BF-4C17-AFF7-80708F311B68}"/>
                  </a:ext>
                </a:extLst>
              </p:cNvPr>
              <p:cNvSpPr txBox="1"/>
              <p:nvPr/>
            </p:nvSpPr>
            <p:spPr>
              <a:xfrm>
                <a:off x="968484" y="3500644"/>
                <a:ext cx="19692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err="1"/>
                  <a:t>버킷리스트</a:t>
                </a:r>
                <a:r>
                  <a:rPr lang="ko-KR" altLang="en-US" sz="1050" b="1" dirty="0"/>
                  <a:t> 제목 </a:t>
                </a:r>
                <a:r>
                  <a:rPr lang="en-US" altLang="ko-KR" sz="1050" b="1" dirty="0"/>
                  <a:t>: </a:t>
                </a:r>
                <a:endParaRPr lang="ko-KR" altLang="en-US" sz="1050" b="1" dirty="0"/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6D8FEE0D-5341-4604-ACBD-3034D96F5C16}"/>
                  </a:ext>
                </a:extLst>
              </p:cNvPr>
              <p:cNvSpPr txBox="1"/>
              <p:nvPr/>
            </p:nvSpPr>
            <p:spPr>
              <a:xfrm>
                <a:off x="1063397" y="3861066"/>
                <a:ext cx="196925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/>
                  <a:t>             내용 </a:t>
                </a:r>
                <a:r>
                  <a:rPr lang="en-US" altLang="ko-KR" sz="1050" b="1" dirty="0"/>
                  <a:t>: </a:t>
                </a:r>
                <a:endParaRPr lang="ko-KR" altLang="en-US" sz="1050" b="1" dirty="0"/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6324D5C1-6647-449A-ADAC-B7000C9AC4F8}"/>
                  </a:ext>
                </a:extLst>
              </p:cNvPr>
              <p:cNvSpPr/>
              <p:nvPr/>
            </p:nvSpPr>
            <p:spPr>
              <a:xfrm>
                <a:off x="2222857" y="3471154"/>
                <a:ext cx="1582301" cy="31195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불닭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10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봉지 먹기</a:t>
                </a: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E39DF69C-402E-420C-8B69-A2FAB0F319A8}"/>
                  </a:ext>
                </a:extLst>
              </p:cNvPr>
              <p:cNvSpPr/>
              <p:nvPr/>
            </p:nvSpPr>
            <p:spPr>
              <a:xfrm>
                <a:off x="2203298" y="3932096"/>
                <a:ext cx="1760002" cy="12941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불닭을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4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월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일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집앞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미니스톱에서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사서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10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봉지를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10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분만에 성공해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보는거야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!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3351993D-859A-40B3-A01B-97E3B1EBAFE1}"/>
                  </a:ext>
                </a:extLst>
              </p:cNvPr>
              <p:cNvSpPr txBox="1"/>
              <p:nvPr/>
            </p:nvSpPr>
            <p:spPr>
              <a:xfrm>
                <a:off x="2851426" y="5335763"/>
                <a:ext cx="617772" cy="338554"/>
              </a:xfrm>
              <a:prstGeom prst="rect">
                <a:avLst/>
              </a:prstGeom>
              <a:solidFill>
                <a:srgbClr val="E6E0E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등록</a:t>
                </a: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DAFCBEC0-2102-4498-9316-654CD57B3526}"/>
                </a:ext>
              </a:extLst>
            </p:cNvPr>
            <p:cNvGrpSpPr/>
            <p:nvPr/>
          </p:nvGrpSpPr>
          <p:grpSpPr>
            <a:xfrm>
              <a:off x="7675717" y="3469682"/>
              <a:ext cx="85087" cy="2380715"/>
              <a:chOff x="8003863" y="1783268"/>
              <a:chExt cx="144895" cy="3841976"/>
            </a:xfrm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441596B-3659-4E8C-9B68-CD2F21E5262A}"/>
                  </a:ext>
                </a:extLst>
              </p:cNvPr>
              <p:cNvSpPr/>
              <p:nvPr/>
            </p:nvSpPr>
            <p:spPr>
              <a:xfrm>
                <a:off x="8003863" y="1783268"/>
                <a:ext cx="144895" cy="384197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이등변 삼각형 331">
                <a:extLst>
                  <a:ext uri="{FF2B5EF4-FFF2-40B4-BE49-F238E27FC236}">
                    <a16:creationId xmlns:a16="http://schemas.microsoft.com/office/drawing/2014/main" id="{3E7D313B-AC4E-4CD2-8CE0-99AB96E92165}"/>
                  </a:ext>
                </a:extLst>
              </p:cNvPr>
              <p:cNvSpPr/>
              <p:nvPr/>
            </p:nvSpPr>
            <p:spPr>
              <a:xfrm rot="10800000">
                <a:off x="8026615" y="2776216"/>
                <a:ext cx="92229" cy="72611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이등변 삼각형 332">
                <a:extLst>
                  <a:ext uri="{FF2B5EF4-FFF2-40B4-BE49-F238E27FC236}">
                    <a16:creationId xmlns:a16="http://schemas.microsoft.com/office/drawing/2014/main" id="{6F2F66F6-8301-423D-B3C0-4AE8E25DA6CE}"/>
                  </a:ext>
                </a:extLst>
              </p:cNvPr>
              <p:cNvSpPr/>
              <p:nvPr/>
            </p:nvSpPr>
            <p:spPr>
              <a:xfrm>
                <a:off x="8028847" y="2658679"/>
                <a:ext cx="92229" cy="72611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B9C36D60-B948-470A-AE63-6EF19B89E6CF}"/>
              </a:ext>
            </a:extLst>
          </p:cNvPr>
          <p:cNvGrpSpPr/>
          <p:nvPr/>
        </p:nvGrpSpPr>
        <p:grpSpPr>
          <a:xfrm>
            <a:off x="8280292" y="1052602"/>
            <a:ext cx="3384376" cy="5616624"/>
            <a:chOff x="8327122" y="747802"/>
            <a:chExt cx="3384376" cy="5616624"/>
          </a:xfrm>
        </p:grpSpPr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9F0D9A8E-A227-4007-BFDC-0E866FC7648D}"/>
                </a:ext>
              </a:extLst>
            </p:cNvPr>
            <p:cNvGrpSpPr/>
            <p:nvPr/>
          </p:nvGrpSpPr>
          <p:grpSpPr>
            <a:xfrm>
              <a:off x="8327122" y="747802"/>
              <a:ext cx="3384376" cy="5616624"/>
              <a:chOff x="899592" y="692696"/>
              <a:chExt cx="3384376" cy="5616624"/>
            </a:xfrm>
          </p:grpSpPr>
          <p:sp>
            <p:nvSpPr>
              <p:cNvPr id="361" name="모서리가 둥근 직사각형 37">
                <a:extLst>
                  <a:ext uri="{FF2B5EF4-FFF2-40B4-BE49-F238E27FC236}">
                    <a16:creationId xmlns:a16="http://schemas.microsoft.com/office/drawing/2014/main" id="{B9457ED4-6101-427C-B3F7-3584148D2809}"/>
                  </a:ext>
                </a:extLst>
              </p:cNvPr>
              <p:cNvSpPr/>
              <p:nvPr/>
            </p:nvSpPr>
            <p:spPr>
              <a:xfrm>
                <a:off x="899592" y="692696"/>
                <a:ext cx="3384376" cy="56166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8BE31F1D-793D-4A18-9B88-E2CCF95CCFF2}"/>
                  </a:ext>
                </a:extLst>
              </p:cNvPr>
              <p:cNvSpPr/>
              <p:nvPr/>
            </p:nvSpPr>
            <p:spPr>
              <a:xfrm>
                <a:off x="982049" y="1351220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F71DAD2B-989B-4895-A034-193C940BFF03}"/>
                  </a:ext>
                </a:extLst>
              </p:cNvPr>
              <p:cNvSpPr txBox="1"/>
              <p:nvPr/>
            </p:nvSpPr>
            <p:spPr>
              <a:xfrm>
                <a:off x="1557700" y="1340489"/>
                <a:ext cx="2304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a발레리노" pitchFamily="18" charset="-127"/>
                    <a:ea typeface="a발레리노" pitchFamily="18" charset="-127"/>
                  </a:rPr>
                  <a:t>MY</a:t>
                </a:r>
                <a:r>
                  <a:rPr lang="ko-KR" altLang="en-US" sz="2400" dirty="0" err="1">
                    <a:latin typeface="a발레리노" pitchFamily="18" charset="-127"/>
                    <a:ea typeface="a발레리노" pitchFamily="18" charset="-127"/>
                  </a:rPr>
                  <a:t>버킷리스트</a:t>
                </a:r>
                <a:endParaRPr lang="ko-KR" altLang="en-US" sz="2400" dirty="0">
                  <a:latin typeface="a발레리노" pitchFamily="18" charset="-127"/>
                  <a:ea typeface="a발레리노" pitchFamily="18" charset="-127"/>
                </a:endParaRPr>
              </a:p>
            </p:txBody>
          </p:sp>
          <p:pic>
            <p:nvPicPr>
              <p:cNvPr id="364" name="Picture 15">
                <a:extLst>
                  <a:ext uri="{FF2B5EF4-FFF2-40B4-BE49-F238E27FC236}">
                    <a16:creationId xmlns:a16="http://schemas.microsoft.com/office/drawing/2014/main" id="{FF107788-5DF6-466E-9CB5-F4F18F828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5" t="24317" r="21764"/>
              <a:stretch/>
            </p:blipFill>
            <p:spPr bwMode="auto">
              <a:xfrm>
                <a:off x="1063397" y="1379820"/>
                <a:ext cx="352539" cy="413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67709C6C-A73D-4863-85E1-FCA42E13A5DD}"/>
                  </a:ext>
                </a:extLst>
              </p:cNvPr>
              <p:cNvSpPr/>
              <p:nvPr/>
            </p:nvSpPr>
            <p:spPr>
              <a:xfrm>
                <a:off x="982049" y="1827225"/>
                <a:ext cx="3229911" cy="39732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B2988068-37ED-40BF-AD52-5854040F3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124" y="3092211"/>
                <a:ext cx="319983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46394A72-9B9B-423B-A28E-DE799FEAB072}"/>
                  </a:ext>
                </a:extLst>
              </p:cNvPr>
              <p:cNvSpPr/>
              <p:nvPr/>
            </p:nvSpPr>
            <p:spPr>
              <a:xfrm>
                <a:off x="1018506" y="1850837"/>
                <a:ext cx="3177546" cy="123454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8" name="그림 367">
                <a:extLst>
                  <a:ext uri="{FF2B5EF4-FFF2-40B4-BE49-F238E27FC236}">
                    <a16:creationId xmlns:a16="http://schemas.microsoft.com/office/drawing/2014/main" id="{CFD70087-D57C-4296-8BDC-D5EE0D779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098" y="2004878"/>
                <a:ext cx="864425" cy="864425"/>
              </a:xfrm>
              <a:prstGeom prst="rect">
                <a:avLst/>
              </a:prstGeom>
            </p:spPr>
          </p:pic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52BC16A2-FBFE-4542-94C4-A3146BA51938}"/>
                  </a:ext>
                </a:extLst>
              </p:cNvPr>
              <p:cNvSpPr txBox="1"/>
              <p:nvPr/>
            </p:nvSpPr>
            <p:spPr>
              <a:xfrm>
                <a:off x="2062523" y="2138039"/>
                <a:ext cx="1549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jonghyun.948</a:t>
                </a:r>
                <a:endParaRPr lang="ko-KR" altLang="en-US" sz="1400" b="1" dirty="0"/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32791A4-C3FB-420F-98F2-6A1C1B2BE604}"/>
                  </a:ext>
                </a:extLst>
              </p:cNvPr>
              <p:cNvSpPr txBox="1"/>
              <p:nvPr/>
            </p:nvSpPr>
            <p:spPr>
              <a:xfrm>
                <a:off x="3288534" y="2122378"/>
                <a:ext cx="6290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님의 </a:t>
                </a:r>
                <a:endParaRPr lang="en-US" altLang="ko-KR" sz="1400" b="1" dirty="0"/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21B7F38C-46C4-4D37-A9E8-B945CF121750}"/>
                  </a:ext>
                </a:extLst>
              </p:cNvPr>
              <p:cNvSpPr/>
              <p:nvPr/>
            </p:nvSpPr>
            <p:spPr>
              <a:xfrm>
                <a:off x="2386850" y="2431232"/>
                <a:ext cx="1082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b="1" dirty="0" err="1"/>
                  <a:t>버킷리스트</a:t>
                </a:r>
                <a:endParaRPr lang="ko-KR" altLang="en-US" sz="1400" b="1" dirty="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8ACF838C-B579-4636-A1E1-14ED428ECAC4}"/>
                  </a:ext>
                </a:extLst>
              </p:cNvPr>
              <p:cNvSpPr txBox="1"/>
              <p:nvPr/>
            </p:nvSpPr>
            <p:spPr>
              <a:xfrm>
                <a:off x="3059832" y="3140968"/>
                <a:ext cx="6177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공개</a:t>
                </a:r>
              </a:p>
            </p:txBody>
          </p:sp>
          <p:grpSp>
            <p:nvGrpSpPr>
              <p:cNvPr id="373" name="그룹 372">
                <a:extLst>
                  <a:ext uri="{FF2B5EF4-FFF2-40B4-BE49-F238E27FC236}">
                    <a16:creationId xmlns:a16="http://schemas.microsoft.com/office/drawing/2014/main" id="{49B11D08-1F72-49E4-9A11-78D3E64E04BF}"/>
                  </a:ext>
                </a:extLst>
              </p:cNvPr>
              <p:cNvGrpSpPr/>
              <p:nvPr/>
            </p:nvGrpSpPr>
            <p:grpSpPr>
              <a:xfrm>
                <a:off x="3635896" y="3164758"/>
                <a:ext cx="485423" cy="192234"/>
                <a:chOff x="2202154" y="2321600"/>
                <a:chExt cx="516344" cy="214013"/>
              </a:xfrm>
            </p:grpSpPr>
            <p:sp>
              <p:nvSpPr>
                <p:cNvPr id="377" name="모서리가 둥근 직사각형 6">
                  <a:extLst>
                    <a:ext uri="{FF2B5EF4-FFF2-40B4-BE49-F238E27FC236}">
                      <a16:creationId xmlns:a16="http://schemas.microsoft.com/office/drawing/2014/main" id="{A6EE490B-E357-4B56-9355-AAC5EA6CC936}"/>
                    </a:ext>
                  </a:extLst>
                </p:cNvPr>
                <p:cNvSpPr/>
                <p:nvPr/>
              </p:nvSpPr>
              <p:spPr>
                <a:xfrm>
                  <a:off x="2202154" y="2321600"/>
                  <a:ext cx="516344" cy="214013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타원 377">
                  <a:extLst>
                    <a:ext uri="{FF2B5EF4-FFF2-40B4-BE49-F238E27FC236}">
                      <a16:creationId xmlns:a16="http://schemas.microsoft.com/office/drawing/2014/main" id="{CC6F8092-F922-4B85-B474-1AD8C430DEA9}"/>
                    </a:ext>
                  </a:extLst>
                </p:cNvPr>
                <p:cNvSpPr/>
                <p:nvPr/>
              </p:nvSpPr>
              <p:spPr>
                <a:xfrm>
                  <a:off x="2533722" y="2348211"/>
                  <a:ext cx="158538" cy="16079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C6667D0B-6B76-4938-84D2-11CAEED6CE94}"/>
                  </a:ext>
                </a:extLst>
              </p:cNvPr>
              <p:cNvSpPr txBox="1"/>
              <p:nvPr/>
            </p:nvSpPr>
            <p:spPr>
              <a:xfrm>
                <a:off x="1817549" y="3482803"/>
                <a:ext cx="13234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      인증 사진</a:t>
                </a:r>
                <a:r>
                  <a:rPr lang="en-US" altLang="ko-KR" sz="1200" b="1" dirty="0"/>
                  <a:t> </a:t>
                </a:r>
                <a:endParaRPr lang="ko-KR" altLang="en-US" sz="1200" b="1" dirty="0"/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A7AAD7A5-B21E-49BE-9ED4-422ED80C8F92}"/>
                  </a:ext>
                </a:extLst>
              </p:cNvPr>
              <p:cNvSpPr/>
              <p:nvPr/>
            </p:nvSpPr>
            <p:spPr>
              <a:xfrm>
                <a:off x="1025196" y="3763649"/>
                <a:ext cx="3061975" cy="14872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9FDBFFD5-10B5-4297-950D-2C5AF9608B91}"/>
                  </a:ext>
                </a:extLst>
              </p:cNvPr>
              <p:cNvSpPr txBox="1"/>
              <p:nvPr/>
            </p:nvSpPr>
            <p:spPr>
              <a:xfrm>
                <a:off x="2239118" y="5347243"/>
                <a:ext cx="617772" cy="338554"/>
              </a:xfrm>
              <a:prstGeom prst="rect">
                <a:avLst/>
              </a:prstGeom>
              <a:solidFill>
                <a:srgbClr val="E6E0E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저장</a:t>
                </a:r>
              </a:p>
            </p:txBody>
          </p:sp>
        </p:grp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1451BC33-1F93-4603-AE90-132309C83035}"/>
                </a:ext>
              </a:extLst>
            </p:cNvPr>
            <p:cNvGrpSpPr/>
            <p:nvPr/>
          </p:nvGrpSpPr>
          <p:grpSpPr>
            <a:xfrm>
              <a:off x="11541488" y="3484644"/>
              <a:ext cx="85087" cy="2380715"/>
              <a:chOff x="7988093" y="-851568"/>
              <a:chExt cx="144895" cy="3841976"/>
            </a:xfrm>
          </p:grpSpPr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D80C9787-6251-4049-91ED-1ED341713B66}"/>
                  </a:ext>
                </a:extLst>
              </p:cNvPr>
              <p:cNvSpPr/>
              <p:nvPr/>
            </p:nvSpPr>
            <p:spPr>
              <a:xfrm>
                <a:off x="7988093" y="-851568"/>
                <a:ext cx="144895" cy="384197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이등변 삼각형 358">
                <a:extLst>
                  <a:ext uri="{FF2B5EF4-FFF2-40B4-BE49-F238E27FC236}">
                    <a16:creationId xmlns:a16="http://schemas.microsoft.com/office/drawing/2014/main" id="{BA8F0670-23F0-4AD9-B266-B7850690A791}"/>
                  </a:ext>
                </a:extLst>
              </p:cNvPr>
              <p:cNvSpPr/>
              <p:nvPr/>
            </p:nvSpPr>
            <p:spPr>
              <a:xfrm rot="10800000">
                <a:off x="8026615" y="2776216"/>
                <a:ext cx="92229" cy="72611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이등변 삼각형 359">
                <a:extLst>
                  <a:ext uri="{FF2B5EF4-FFF2-40B4-BE49-F238E27FC236}">
                    <a16:creationId xmlns:a16="http://schemas.microsoft.com/office/drawing/2014/main" id="{9B5ACE09-FF45-4C71-9020-6DF6B91D7C2E}"/>
                  </a:ext>
                </a:extLst>
              </p:cNvPr>
              <p:cNvSpPr/>
              <p:nvPr/>
            </p:nvSpPr>
            <p:spPr>
              <a:xfrm>
                <a:off x="8028847" y="2658679"/>
                <a:ext cx="92229" cy="72611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57" name="그림 356">
              <a:extLst>
                <a:ext uri="{FF2B5EF4-FFF2-40B4-BE49-F238E27FC236}">
                  <a16:creationId xmlns:a16="http://schemas.microsoft.com/office/drawing/2014/main" id="{5302EAF7-A21E-4010-AB6F-8263FEB74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48649" y="3827034"/>
              <a:ext cx="3061975" cy="1487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1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10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80" y="1162944"/>
            <a:ext cx="6911939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21918"/>
              </p:ext>
            </p:extLst>
          </p:nvPr>
        </p:nvGraphicFramePr>
        <p:xfrm>
          <a:off x="710138" y="1536868"/>
          <a:ext cx="4532422" cy="4351336"/>
        </p:xfrm>
        <a:graphic>
          <a:graphicData uri="http://schemas.openxmlformats.org/drawingml/2006/table">
            <a:tbl>
              <a:tblPr/>
              <a:tblGrid>
                <a:gridCol w="829019">
                  <a:extLst>
                    <a:ext uri="{9D8B030D-6E8A-4147-A177-3AD203B41FA5}">
                      <a16:colId xmlns:a16="http://schemas.microsoft.com/office/drawing/2014/main" val="1073298741"/>
                    </a:ext>
                  </a:extLst>
                </a:gridCol>
                <a:gridCol w="871837">
                  <a:extLst>
                    <a:ext uri="{9D8B030D-6E8A-4147-A177-3AD203B41FA5}">
                      <a16:colId xmlns:a16="http://schemas.microsoft.com/office/drawing/2014/main" val="1244764924"/>
                    </a:ext>
                  </a:extLst>
                </a:gridCol>
                <a:gridCol w="827864">
                  <a:extLst>
                    <a:ext uri="{9D8B030D-6E8A-4147-A177-3AD203B41FA5}">
                      <a16:colId xmlns:a16="http://schemas.microsoft.com/office/drawing/2014/main" val="2032929368"/>
                    </a:ext>
                  </a:extLst>
                </a:gridCol>
                <a:gridCol w="2003702">
                  <a:extLst>
                    <a:ext uri="{9D8B030D-6E8A-4147-A177-3AD203B41FA5}">
                      <a16:colId xmlns:a16="http://schemas.microsoft.com/office/drawing/2014/main" val="3412267407"/>
                    </a:ext>
                  </a:extLst>
                </a:gridCol>
              </a:tblGrid>
              <a:tr h="498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9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9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514107"/>
                  </a:ext>
                </a:extLst>
              </a:tr>
              <a:tr h="498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비회원은 애플리케이션에 로그인하기 위해 구글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비밀번호를 입력하여 회원임을 인증한다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5246"/>
                  </a:ext>
                </a:extLst>
              </a:tr>
              <a:tr h="290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42551"/>
                  </a:ext>
                </a:extLst>
              </a:tr>
              <a:tr h="498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애플리케이션이 실행되고 로그인화면이 디스플레이 되어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비회원은 구글 계정이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5519"/>
                  </a:ext>
                </a:extLst>
              </a:tr>
              <a:tr h="19528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로그인화면에서 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 in’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선택한다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구글 계정 선택 화면을 디스플레이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이용할 구글 계정을 선택한다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구글 계정 정보를 검증하고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화면을 디스플레이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사용할 닉네임을 입력하고 ‘정보저장’ 버튼을 선택한다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데이터베이스에 정보저장 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디스플레이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92254"/>
                  </a:ext>
                </a:extLst>
              </a:tr>
              <a:tr h="290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536357"/>
                  </a:ext>
                </a:extLst>
              </a:tr>
              <a:tr h="321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데이터베이스에 정보저장 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디스플레이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015" marR="57015" marT="41549" marB="41549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60536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2309"/>
              </p:ext>
            </p:extLst>
          </p:nvPr>
        </p:nvGraphicFramePr>
        <p:xfrm>
          <a:off x="5944439" y="2016641"/>
          <a:ext cx="4987417" cy="3391789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274448780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2922695543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533391764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2423420469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064457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메인화면에서 로그아웃을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965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26590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로그인이 된 상태에서 로그아웃을 할 수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90405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메인화면 상단의 ‘로그아웃’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로그인 화면을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3890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861547"/>
                  </a:ext>
                </a:extLst>
              </a:tr>
              <a:tr h="3192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로그인화면을 디스플레이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9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2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83763"/>
              </p:ext>
            </p:extLst>
          </p:nvPr>
        </p:nvGraphicFramePr>
        <p:xfrm>
          <a:off x="953153" y="2117149"/>
          <a:ext cx="4987417" cy="3383280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2288724790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3718718316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1010937900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3892280625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725760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 각 카테고리 화면 상단의 검색창을 이용하여 원하는 게시물을 검색할 수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3272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538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4603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각 카테고리 화면 상단의 검색 창에 원하는 게시물에 해당하는 키워드를 입력한다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각 카테고리 안에서 입력된 키워드에 해당하는 게시물을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56835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5411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5972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55155"/>
              </p:ext>
            </p:extLst>
          </p:nvPr>
        </p:nvGraphicFramePr>
        <p:xfrm>
          <a:off x="6457916" y="1299339"/>
          <a:ext cx="4794652" cy="4730142"/>
        </p:xfrm>
        <a:graphic>
          <a:graphicData uri="http://schemas.openxmlformats.org/drawingml/2006/table">
            <a:tbl>
              <a:tblPr/>
              <a:tblGrid>
                <a:gridCol w="876983">
                  <a:extLst>
                    <a:ext uri="{9D8B030D-6E8A-4147-A177-3AD203B41FA5}">
                      <a16:colId xmlns:a16="http://schemas.microsoft.com/office/drawing/2014/main" val="817172422"/>
                    </a:ext>
                  </a:extLst>
                </a:gridCol>
                <a:gridCol w="922278">
                  <a:extLst>
                    <a:ext uri="{9D8B030D-6E8A-4147-A177-3AD203B41FA5}">
                      <a16:colId xmlns:a16="http://schemas.microsoft.com/office/drawing/2014/main" val="2243730937"/>
                    </a:ext>
                  </a:extLst>
                </a:gridCol>
                <a:gridCol w="875762">
                  <a:extLst>
                    <a:ext uri="{9D8B030D-6E8A-4147-A177-3AD203B41FA5}">
                      <a16:colId xmlns:a16="http://schemas.microsoft.com/office/drawing/2014/main" val="2732361232"/>
                    </a:ext>
                  </a:extLst>
                </a:gridCol>
                <a:gridCol w="2119629">
                  <a:extLst>
                    <a:ext uri="{9D8B030D-6E8A-4147-A177-3AD203B41FA5}">
                      <a16:colId xmlns:a16="http://schemas.microsoft.com/office/drawing/2014/main" val="1458128138"/>
                    </a:ext>
                  </a:extLst>
                </a:gridCol>
              </a:tblGrid>
              <a:tr h="5274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작성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895377"/>
                  </a:ext>
                </a:extLst>
              </a:tr>
              <a:tr h="5274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 화면 하단의 ‘게시물 작성’ 버튼을 누른 후 게시를 원하는 사진과 사진에 해당하는 위치 그리고 글을 작성한다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61018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862711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21785"/>
                  </a:ext>
                </a:extLst>
              </a:tr>
              <a:tr h="20657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작성 할 게시물의 카테고리 종류를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제목과 내용을 입력한다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작성한 게시물의 공개여부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‘다음 페이지’ 버튼을 누른다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장소와 파일을 선택할 수 있는 화면을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장소와 파일을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‘저장’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메인화면과 “업로드를 성공하셨습니다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07561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41905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게시한 게시물을 저장한다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313" marR="60313" marT="43953" marB="439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57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7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23550"/>
              </p:ext>
            </p:extLst>
          </p:nvPr>
        </p:nvGraphicFramePr>
        <p:xfrm>
          <a:off x="1543628" y="1601035"/>
          <a:ext cx="4163776" cy="4351337"/>
        </p:xfrm>
        <a:graphic>
          <a:graphicData uri="http://schemas.openxmlformats.org/drawingml/2006/table">
            <a:tbl>
              <a:tblPr/>
              <a:tblGrid>
                <a:gridCol w="761590">
                  <a:extLst>
                    <a:ext uri="{9D8B030D-6E8A-4147-A177-3AD203B41FA5}">
                      <a16:colId xmlns:a16="http://schemas.microsoft.com/office/drawing/2014/main" val="2490078607"/>
                    </a:ext>
                  </a:extLst>
                </a:gridCol>
                <a:gridCol w="800926">
                  <a:extLst>
                    <a:ext uri="{9D8B030D-6E8A-4147-A177-3AD203B41FA5}">
                      <a16:colId xmlns:a16="http://schemas.microsoft.com/office/drawing/2014/main" val="3927070596"/>
                    </a:ext>
                  </a:extLst>
                </a:gridCol>
                <a:gridCol w="760530">
                  <a:extLst>
                    <a:ext uri="{9D8B030D-6E8A-4147-A177-3AD203B41FA5}">
                      <a16:colId xmlns:a16="http://schemas.microsoft.com/office/drawing/2014/main" val="1798982967"/>
                    </a:ext>
                  </a:extLst>
                </a:gridCol>
                <a:gridCol w="1840730">
                  <a:extLst>
                    <a:ext uri="{9D8B030D-6E8A-4147-A177-3AD203B41FA5}">
                      <a16:colId xmlns:a16="http://schemas.microsoft.com/office/drawing/2014/main" val="1484317262"/>
                    </a:ext>
                  </a:extLst>
                </a:gridCol>
              </a:tblGrid>
              <a:tr h="4580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8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보기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123336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원하는 카테고리의 종류를 선택하여 실시간으로 디스플레이되는 게시물을 볼 수 있다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6382"/>
                  </a:ext>
                </a:extLst>
              </a:tr>
              <a:tr h="2671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11362"/>
                  </a:ext>
                </a:extLst>
              </a:tr>
              <a:tr h="2671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70913"/>
                  </a:ext>
                </a:extLst>
              </a:tr>
              <a:tr h="23665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원하는 카테고리를 선택한다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회원이 선택한 카테고리에 해당하는 게시물들을 실시간으로 나열하여 디스플레이 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《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 선택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보고자 하는 게시물을 선택한다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회원이 선택한 게시물에 해당하는 정보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찾기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디스플레이 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《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《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《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수정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《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삭제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《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공유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50608"/>
                  </a:ext>
                </a:extLst>
              </a:tr>
              <a:tr h="2671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16085"/>
                  </a:ext>
                </a:extLst>
              </a:tr>
              <a:tr h="2671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8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377" marR="52377" marT="38170" marB="3817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9708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25977"/>
              </p:ext>
            </p:extLst>
          </p:nvPr>
        </p:nvGraphicFramePr>
        <p:xfrm>
          <a:off x="6190050" y="1601034"/>
          <a:ext cx="4560363" cy="4351338"/>
        </p:xfrm>
        <a:graphic>
          <a:graphicData uri="http://schemas.openxmlformats.org/drawingml/2006/table">
            <a:tbl>
              <a:tblPr/>
              <a:tblGrid>
                <a:gridCol w="834129">
                  <a:extLst>
                    <a:ext uri="{9D8B030D-6E8A-4147-A177-3AD203B41FA5}">
                      <a16:colId xmlns:a16="http://schemas.microsoft.com/office/drawing/2014/main" val="1909562817"/>
                    </a:ext>
                  </a:extLst>
                </a:gridCol>
                <a:gridCol w="877212">
                  <a:extLst>
                    <a:ext uri="{9D8B030D-6E8A-4147-A177-3AD203B41FA5}">
                      <a16:colId xmlns:a16="http://schemas.microsoft.com/office/drawing/2014/main" val="3924667085"/>
                    </a:ext>
                  </a:extLst>
                </a:gridCol>
                <a:gridCol w="832968">
                  <a:extLst>
                    <a:ext uri="{9D8B030D-6E8A-4147-A177-3AD203B41FA5}">
                      <a16:colId xmlns:a16="http://schemas.microsoft.com/office/drawing/2014/main" val="283413783"/>
                    </a:ext>
                  </a:extLst>
                </a:gridCol>
                <a:gridCol w="2016054">
                  <a:extLst>
                    <a:ext uri="{9D8B030D-6E8A-4147-A177-3AD203B41FA5}">
                      <a16:colId xmlns:a16="http://schemas.microsoft.com/office/drawing/2014/main" val="3555589356"/>
                    </a:ext>
                  </a:extLst>
                </a:gridCol>
              </a:tblGrid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9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9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버튼 선택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000244"/>
                  </a:ext>
                </a:extLst>
              </a:tr>
              <a:tr h="4216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게시물 하단의 좋아요 버튼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 모양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99275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05129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확장한다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99877"/>
                  </a:ext>
                </a:extLst>
              </a:tr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창이 디스플레이 되어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64000"/>
                  </a:ext>
                </a:extLst>
              </a:tr>
              <a:tr h="11287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좋아요 버튼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 모양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해당 게시물의 기존의 좋아요 개수를 하나 증가시킨다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해당 게시물의 현재 좋아요 개수를 좋아요 버튼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 모양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옆에 디스플레이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64497"/>
                  </a:ext>
                </a:extLst>
              </a:tr>
              <a:tr h="710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가 이미 눌러져 있는 상태에서 좋아요 버튼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 모양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회원이 선택했을 경우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회원의 해당 게시물에 대한 좋아요 가 취소되고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해당 게시물의 좋아요 개수를 하나 감소시킨다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52524"/>
                  </a:ext>
                </a:extLst>
              </a:tr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해당 게시물의 좋아요 개수를 업데이트하고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누른 회원의 아이디를 저장한다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91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1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40620"/>
              </p:ext>
            </p:extLst>
          </p:nvPr>
        </p:nvGraphicFramePr>
        <p:xfrm>
          <a:off x="637415" y="1664555"/>
          <a:ext cx="4987417" cy="40638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2591994889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517159961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632231753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3654238160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5034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게시물 하단의 댓글 작성 란에 원하는 댓글을 작성한다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2831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58176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897963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댓글을 작성할 게시물이 선택되어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22622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댓글 작성 란을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원하는 댓글을 작성한 후 ‘확인’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작성된 댓글을 게시물 하단에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3019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72006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작성된 댓글과 댓글을 작성한 회원의 아이디를 데이터베이스에 저장한다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58501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07733"/>
              </p:ext>
            </p:extLst>
          </p:nvPr>
        </p:nvGraphicFramePr>
        <p:xfrm>
          <a:off x="6008607" y="1545684"/>
          <a:ext cx="4987417" cy="4301617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2404119919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839863295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2609129644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54039176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816851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이전에 본인이 작성했던 댓글을 삭제한다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3898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846403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072625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본인이 작성했던 댓글이 있는 게시물이 선택되어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1275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본인이 작성한 삭제할 댓글을 일정시간 이상 누른다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Delete’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Delete’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 deleted”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디스플레이하고 댓글 화면에서 삭제한 댓글을 제외하고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68034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4015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작성되었던 댓글과 댓글을 작성한 회원의 아이디를 지운다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562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3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51172"/>
              </p:ext>
            </p:extLst>
          </p:nvPr>
        </p:nvGraphicFramePr>
        <p:xfrm>
          <a:off x="637415" y="1581780"/>
          <a:ext cx="4987417" cy="3844417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1271783024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296794831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1047984718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2922787882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UC009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수정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314365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본인이 작성한 게시물을 수정한다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2082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375403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39729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수정할 게시물이 선택되어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29425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‘수정하기’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원하는 부분을 수정한 후 ‘저장하기’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“수정이 완료되었습니다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66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9195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수정된 내용을 데이터베이스에 저장한다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2888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95752"/>
              </p:ext>
            </p:extLst>
          </p:nvPr>
        </p:nvGraphicFramePr>
        <p:xfrm>
          <a:off x="6219367" y="1388956"/>
          <a:ext cx="4790485" cy="4486739"/>
        </p:xfrm>
        <a:graphic>
          <a:graphicData uri="http://schemas.openxmlformats.org/drawingml/2006/table">
            <a:tbl>
              <a:tblPr/>
              <a:tblGrid>
                <a:gridCol w="876220">
                  <a:extLst>
                    <a:ext uri="{9D8B030D-6E8A-4147-A177-3AD203B41FA5}">
                      <a16:colId xmlns:a16="http://schemas.microsoft.com/office/drawing/2014/main" val="4119026078"/>
                    </a:ext>
                  </a:extLst>
                </a:gridCol>
                <a:gridCol w="921477">
                  <a:extLst>
                    <a:ext uri="{9D8B030D-6E8A-4147-A177-3AD203B41FA5}">
                      <a16:colId xmlns:a16="http://schemas.microsoft.com/office/drawing/2014/main" val="3693219011"/>
                    </a:ext>
                  </a:extLst>
                </a:gridCol>
                <a:gridCol w="875001">
                  <a:extLst>
                    <a:ext uri="{9D8B030D-6E8A-4147-A177-3AD203B41FA5}">
                      <a16:colId xmlns:a16="http://schemas.microsoft.com/office/drawing/2014/main" val="1259550613"/>
                    </a:ext>
                  </a:extLst>
                </a:gridCol>
                <a:gridCol w="2117787">
                  <a:extLst>
                    <a:ext uri="{9D8B030D-6E8A-4147-A177-3AD203B41FA5}">
                      <a16:colId xmlns:a16="http://schemas.microsoft.com/office/drawing/2014/main" val="904052953"/>
                    </a:ext>
                  </a:extLst>
                </a:gridCol>
              </a:tblGrid>
              <a:tr h="5269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633219"/>
                  </a:ext>
                </a:extLst>
              </a:tr>
              <a:tr h="4429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본인이 작성한 게시물을 삭제한다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73308"/>
                  </a:ext>
                </a:extLst>
              </a:tr>
              <a:tr h="307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95522"/>
                  </a:ext>
                </a:extLst>
              </a:tr>
              <a:tr h="307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790147"/>
                  </a:ext>
                </a:extLst>
              </a:tr>
              <a:tr h="5269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삭제할 게시물이 선택되어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72124"/>
                  </a:ext>
                </a:extLst>
              </a:tr>
              <a:tr h="14052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‘삭제하기’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“게시글을 삭제할까요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‘네’를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 deleted”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삭제한 게시물을 제외한 화면을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77479"/>
                  </a:ext>
                </a:extLst>
              </a:tr>
              <a:tr h="5269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‘아니오’를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‘삭제하기’ 버튼 선택 전 화면을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58531"/>
                  </a:ext>
                </a:extLst>
              </a:tr>
              <a:tr h="307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데이터베이스에서 게시물을 삭제한다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1" marR="60261" marT="43915" marB="4391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01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33509"/>
              </p:ext>
            </p:extLst>
          </p:nvPr>
        </p:nvGraphicFramePr>
        <p:xfrm>
          <a:off x="953153" y="1618436"/>
          <a:ext cx="4987417" cy="38352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1157062282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149886277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552410309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575809933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공유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707863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다른 회원이 작성한 게시물을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Pgae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 탭으로 가져온다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9282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56261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137929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공유할 게시물이 선택되어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593163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‘공유’ 이미지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“공유되었습니다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하고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My Page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공유 탭에 공유한 게시물을 추가한다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787874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84175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공유한 게시물을 저장한다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1337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24428"/>
              </p:ext>
            </p:extLst>
          </p:nvPr>
        </p:nvGraphicFramePr>
        <p:xfrm>
          <a:off x="6393617" y="1764419"/>
          <a:ext cx="4987417" cy="328663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2684352560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183523609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416832459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95083371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Page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24097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PAGE’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선택해 마이페이지 정보를 확인한다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01023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5649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23767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메인화면에서 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PAGE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해당 회원의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Page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8752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7630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8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1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2428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아이디어 배경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C98A14-61EA-4882-B901-FF4DDAF9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28" y="1266459"/>
            <a:ext cx="5295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963240"/>
              </p:ext>
            </p:extLst>
          </p:nvPr>
        </p:nvGraphicFramePr>
        <p:xfrm>
          <a:off x="1254928" y="1778855"/>
          <a:ext cx="4987417" cy="38352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1187242718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120778119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2852091681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3758846956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Bucketlist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340296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‘버킷리스트’ 버튼을 선택해 버킷리스트 정보를 확인한다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65238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3538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44295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19322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‘버킷리스트’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회원의 버킷리스트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2568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456366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0639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3920"/>
              </p:ext>
            </p:extLst>
          </p:nvPr>
        </p:nvGraphicFramePr>
        <p:xfrm>
          <a:off x="6783608" y="1520822"/>
          <a:ext cx="4560363" cy="4351337"/>
        </p:xfrm>
        <a:graphic>
          <a:graphicData uri="http://schemas.openxmlformats.org/drawingml/2006/table">
            <a:tbl>
              <a:tblPr/>
              <a:tblGrid>
                <a:gridCol w="834129">
                  <a:extLst>
                    <a:ext uri="{9D8B030D-6E8A-4147-A177-3AD203B41FA5}">
                      <a16:colId xmlns:a16="http://schemas.microsoft.com/office/drawing/2014/main" val="2441437868"/>
                    </a:ext>
                  </a:extLst>
                </a:gridCol>
                <a:gridCol w="877212">
                  <a:extLst>
                    <a:ext uri="{9D8B030D-6E8A-4147-A177-3AD203B41FA5}">
                      <a16:colId xmlns:a16="http://schemas.microsoft.com/office/drawing/2014/main" val="3542169345"/>
                    </a:ext>
                  </a:extLst>
                </a:gridCol>
                <a:gridCol w="832968">
                  <a:extLst>
                    <a:ext uri="{9D8B030D-6E8A-4147-A177-3AD203B41FA5}">
                      <a16:colId xmlns:a16="http://schemas.microsoft.com/office/drawing/2014/main" val="3907132316"/>
                    </a:ext>
                  </a:extLst>
                </a:gridCol>
                <a:gridCol w="2016054">
                  <a:extLst>
                    <a:ext uri="{9D8B030D-6E8A-4147-A177-3AD203B41FA5}">
                      <a16:colId xmlns:a16="http://schemas.microsoft.com/office/drawing/2014/main" val="2649971746"/>
                    </a:ext>
                  </a:extLst>
                </a:gridCol>
              </a:tblGrid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9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9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Bucketlist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413649"/>
                  </a:ext>
                </a:extLst>
              </a:tr>
              <a:tr h="4216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‘버킷리스트 추가’ 버튼을 선택해 버킷리스트를 작성한다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74954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396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Bucketlist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8422"/>
                  </a:ext>
                </a:extLst>
              </a:tr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Bucketlist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디스플레이 되어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286847"/>
                  </a:ext>
                </a:extLst>
              </a:tr>
              <a:tr h="1755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Bucketlist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‘버킷리스트 추가’ 버튼을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버킷리스트 작성 창을 디스플레이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버킷리스트 제목과 내용을 작성한 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‘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저장하기’ 버튼을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“성공적으로 업로드 되었습니다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하고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Bucketlist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탭에 업로드 한 버킷리스트를 추가한다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2462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73255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회원이 등록한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버킷리스트를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584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7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80890"/>
              </p:ext>
            </p:extLst>
          </p:nvPr>
        </p:nvGraphicFramePr>
        <p:xfrm>
          <a:off x="1102291" y="1617078"/>
          <a:ext cx="4560363" cy="4351337"/>
        </p:xfrm>
        <a:graphic>
          <a:graphicData uri="http://schemas.openxmlformats.org/drawingml/2006/table">
            <a:tbl>
              <a:tblPr/>
              <a:tblGrid>
                <a:gridCol w="834129">
                  <a:extLst>
                    <a:ext uri="{9D8B030D-6E8A-4147-A177-3AD203B41FA5}">
                      <a16:colId xmlns:a16="http://schemas.microsoft.com/office/drawing/2014/main" val="2392554216"/>
                    </a:ext>
                  </a:extLst>
                </a:gridCol>
                <a:gridCol w="877212">
                  <a:extLst>
                    <a:ext uri="{9D8B030D-6E8A-4147-A177-3AD203B41FA5}">
                      <a16:colId xmlns:a16="http://schemas.microsoft.com/office/drawing/2014/main" val="509872716"/>
                    </a:ext>
                  </a:extLst>
                </a:gridCol>
                <a:gridCol w="832968">
                  <a:extLst>
                    <a:ext uri="{9D8B030D-6E8A-4147-A177-3AD203B41FA5}">
                      <a16:colId xmlns:a16="http://schemas.microsoft.com/office/drawing/2014/main" val="867050814"/>
                    </a:ext>
                  </a:extLst>
                </a:gridCol>
                <a:gridCol w="2016054">
                  <a:extLst>
                    <a:ext uri="{9D8B030D-6E8A-4147-A177-3AD203B41FA5}">
                      <a16:colId xmlns:a16="http://schemas.microsoft.com/office/drawing/2014/main" val="2583964305"/>
                    </a:ext>
                  </a:extLst>
                </a:gridCol>
              </a:tblGrid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9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9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Bucketlist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106055"/>
                  </a:ext>
                </a:extLst>
              </a:tr>
              <a:tr h="4216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버킷리스트를 선택한 후 ‘인증하기’ 버튼을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957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203567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Bucketlist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867487"/>
                  </a:ext>
                </a:extLst>
              </a:tr>
              <a:tr h="50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Bucketlist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디스플레이 되어 있어야 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810995"/>
                  </a:ext>
                </a:extLst>
              </a:tr>
              <a:tr h="1755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 Bucketlist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인증할 버킷리스트를 선택한 후 ‘인증하기’ 버튼을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사진파일을 선택하고 원하는 경우 제목과 내용을 수정을 한 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공개여부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선택하고 ‘저장하기’ 버튼을 선택한다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“업로드를 성공하셨습니다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하고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인증한 버킷리스트를 인증 탭에 추가한다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146178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86510"/>
                  </a:ext>
                </a:extLst>
              </a:tr>
              <a:tr h="29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인증한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버킷리스트를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7366" marR="57366" marT="41805" marB="4180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5895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51997"/>
              </p:ext>
            </p:extLst>
          </p:nvPr>
        </p:nvGraphicFramePr>
        <p:xfrm>
          <a:off x="6201112" y="1875109"/>
          <a:ext cx="4987417" cy="38352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3066780179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650107924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627740949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930658136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퍌로워 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28140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PAGE’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선택한 후 ‘팔로워’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8687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26740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809469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00110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‘팔로워’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회원을 팔로우한 다른 회원 리스트를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49797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78176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594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2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60857"/>
              </p:ext>
            </p:extLst>
          </p:nvPr>
        </p:nvGraphicFramePr>
        <p:xfrm>
          <a:off x="996402" y="1742200"/>
          <a:ext cx="4987417" cy="3844417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3020204062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437079302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1715042496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3687326551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 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654355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PAGE’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선택한 후 ‘팔로잉’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85939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22093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81284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403270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‘My 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‘팔로잉’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회원이 팔로우한 다른 회원 리스트를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《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 취소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2008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6987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1613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48955"/>
              </p:ext>
            </p:extLst>
          </p:nvPr>
        </p:nvGraphicFramePr>
        <p:xfrm>
          <a:off x="6329449" y="1742199"/>
          <a:ext cx="4987417" cy="3844417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1112898384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3881553263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1876045519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3407098063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 취소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452697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‘팔로잉’ 버튼을 선택한 후 ‘팔로잉 취소’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96876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30073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‘팔로잉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97217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 보기 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40397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취소할 팔로우를 선택한 후 ‘팔로우 취소’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following deleted”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창을 디스플레이 한 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취소한 항목을 제외한 리스트를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91831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3296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데이터베이스에서 회원이 취소한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3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416553"/>
              </p:ext>
            </p:extLst>
          </p:nvPr>
        </p:nvGraphicFramePr>
        <p:xfrm>
          <a:off x="953153" y="1984437"/>
          <a:ext cx="4987417" cy="3295777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48526462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2233533369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620244962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1121221257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UC019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버킷리스트 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632586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‘버킷리스트’ 버튼을 선택해 다른 회원의 버킷리스트를 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9775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8418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14084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메인화면에서 ‘버킷리스트’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다른 회원의 버킷리스트를 보여주는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《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버킷리스트 공유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46598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메뉴 바에서 ‘버킷리스트’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6350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993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58501"/>
              </p:ext>
            </p:extLst>
          </p:nvPr>
        </p:nvGraphicFramePr>
        <p:xfrm>
          <a:off x="6217154" y="1654300"/>
          <a:ext cx="4987417" cy="3956050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4203287060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2632783285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469758847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164354452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버킷리스트 공유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639642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다른 회원의 버킷리스트를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Bucketlist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 탭으로 가져온다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1368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2382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‘버킷리스트 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45614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공유할 버킷리스트가 선택되어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03344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‘공유’ 이미지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“공유되었습니다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.”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라는 메시지 창을 디스플레이 하고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My Bucketlist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공유 탭에 공유한 게시물을 추가한다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564363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179413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회원이 가져온 다른 회원의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버킷리스트를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3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103222"/>
              </p:ext>
            </p:extLst>
          </p:nvPr>
        </p:nvGraphicFramePr>
        <p:xfrm>
          <a:off x="953153" y="1726158"/>
          <a:ext cx="4987417" cy="3844417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2369202798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655507133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175195158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182715845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004427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다른 회원의 닉네임을 선택해 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1694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2034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‘게시물 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62367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보기 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05815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 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게시물 보기 창에서 다른 회원의 닉네임을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보여주는 창을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《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팔로우 하기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》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319100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2111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297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41217"/>
              </p:ext>
            </p:extLst>
          </p:nvPr>
        </p:nvGraphicFramePr>
        <p:xfrm>
          <a:off x="6473828" y="1726158"/>
          <a:ext cx="4987417" cy="38352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3669805052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2717698035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539447673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1788015617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팔로우 하기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482588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회원이 다른 회원을 팔로우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306114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9877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확장한다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329397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10145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‘팔로우’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팔로우 성공했을 경우 팔로워 숫자를 증가시킨다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68174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26664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다른 회원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팔로잉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목록에 추가한다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1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4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11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유스케이스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명세서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51886"/>
              </p:ext>
            </p:extLst>
          </p:nvPr>
        </p:nvGraphicFramePr>
        <p:xfrm>
          <a:off x="1043147" y="1650521"/>
          <a:ext cx="4987417" cy="38352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1673746352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2975010891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586117349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19635845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팔로워 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093636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회원이 다른 회원의 팔로워 리스트를 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3519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79413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39526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155293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‘팔로워’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다른 회원의 팔로워 리스트를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1727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288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99593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999943"/>
              </p:ext>
            </p:extLst>
          </p:nvPr>
        </p:nvGraphicFramePr>
        <p:xfrm>
          <a:off x="6586122" y="1650520"/>
          <a:ext cx="4987417" cy="3835273"/>
        </p:xfrm>
        <a:graphic>
          <a:graphicData uri="http://schemas.openxmlformats.org/drawingml/2006/table">
            <a:tbl>
              <a:tblPr/>
              <a:tblGrid>
                <a:gridCol w="912241">
                  <a:extLst>
                    <a:ext uri="{9D8B030D-6E8A-4147-A177-3AD203B41FA5}">
                      <a16:colId xmlns:a16="http://schemas.microsoft.com/office/drawing/2014/main" val="583081599"/>
                    </a:ext>
                  </a:extLst>
                </a:gridCol>
                <a:gridCol w="959358">
                  <a:extLst>
                    <a:ext uri="{9D8B030D-6E8A-4147-A177-3AD203B41FA5}">
                      <a16:colId xmlns:a16="http://schemas.microsoft.com/office/drawing/2014/main" val="4249391761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1444426176"/>
                    </a:ext>
                  </a:extLst>
                </a:gridCol>
                <a:gridCol w="2204847">
                  <a:extLst>
                    <a:ext uri="{9D8B030D-6E8A-4147-A177-3AD203B41FA5}">
                      <a16:colId xmlns:a16="http://schemas.microsoft.com/office/drawing/2014/main" val="798602514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</a:t>
                      </a: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1000" b="1" kern="0" spc="0">
                        <a:solidFill>
                          <a:srgbClr val="FFFFFF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UC024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 명</a:t>
                      </a:r>
                      <a:endParaRPr lang="ko-KR" altLang="en-US" sz="1000" b="1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팔로잉 보기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791685"/>
                  </a:ext>
                </a:extLst>
              </a:tr>
              <a:tr h="4611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회원이 다른 회원의 팔로잉 리스트를 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6024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73786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913065"/>
                  </a:ext>
                </a:extLst>
              </a:tr>
              <a:tr h="353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애플리케이션에 로그인이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창이 디스플레이 되어 있어야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05056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‘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회원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보기’ 유스케이스를 포함한다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회원은 ‘팔로잉’ 버튼을 선택한다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다른 회원의 팔로잉 리스트를 디스플레이 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77040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대안 흐름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60350" marR="0" indent="-26035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1281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 조건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5E5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738" marR="6273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03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1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9" name="_x250993760" descr="DRW00002e4871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4" y="1767138"/>
            <a:ext cx="3623614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51018312" descr="DRW00002e4871c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75" y="2120231"/>
            <a:ext cx="3521004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51017520" descr="DRW00002e4871c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16" y="2292726"/>
            <a:ext cx="3777679" cy="29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4337" name="_x251005064" descr="DRW00002e4871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3" y="1733884"/>
            <a:ext cx="3559445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251016944" descr="DRW00002e4871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22" y="976646"/>
            <a:ext cx="39624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_x251005856" descr="DRW00002e4871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122" y="1925303"/>
            <a:ext cx="4080878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7409" name="_x250999088" descr="DRW00002e4871f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1139"/>
            <a:ext cx="391427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251010824" descr="DRW00002e4872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37" y="1437145"/>
            <a:ext cx="3915862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_x140025864" descr="DRW00002e48720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600" y="1874501"/>
            <a:ext cx="3992896" cy="329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15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8433" name="_x251008520" descr="DRW00002e4872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3" y="1846012"/>
            <a:ext cx="3250197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_x140030688" descr="DRW00002e4872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47" y="2215314"/>
            <a:ext cx="368968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140029824" descr="DRW00002e4872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297" y="2215314"/>
            <a:ext cx="37941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2428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아이디어 배경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F4C170-1489-439C-A5D4-9941634B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44" y="1446911"/>
            <a:ext cx="10354236" cy="46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9457" name="_x140031552" descr="DRW00002e4872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0" y="1618832"/>
            <a:ext cx="3512949" cy="36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140029464" descr="DRW00002e48723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80" y="1228627"/>
            <a:ext cx="3994484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_x140033568" descr="DRW00002e4872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830" y="842469"/>
            <a:ext cx="4111791" cy="55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0481" name="_x246040176" descr="DRW00002e4872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3" y="2441073"/>
            <a:ext cx="305276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_x140022192" descr="DRW00002e4872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76" y="1829301"/>
            <a:ext cx="3665537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_x251016728" descr="DRW00002e4872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03" y="1553076"/>
            <a:ext cx="3665537" cy="35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8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1505" name="_x251018672" descr="DRW00002e4872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" y="2139615"/>
            <a:ext cx="3662008" cy="341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_x251018600" descr="DRW00002e4872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1" y="1713832"/>
            <a:ext cx="3653924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_x246039528" descr="DRW00002e4872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352" y="2497596"/>
            <a:ext cx="4191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7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액티비티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2529" name="_x251016152" descr="DRW00002e4872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2" y="1606049"/>
            <a:ext cx="3981096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_x251001104" descr="DRW00002e4872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757" y="2071979"/>
            <a:ext cx="371495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_x250994264" descr="DRW00002e4872a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716" y="2071979"/>
            <a:ext cx="4078204" cy="34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4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13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클래스 다이어그램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02" y="864296"/>
            <a:ext cx="8985081" cy="57062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05455" y="864296"/>
            <a:ext cx="1468878" cy="1042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96527" y="765372"/>
            <a:ext cx="4593387" cy="210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76919" y="1928448"/>
            <a:ext cx="1297021" cy="1042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19502" y="3069697"/>
            <a:ext cx="4100362" cy="1706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9021" y="2869659"/>
            <a:ext cx="4225561" cy="1706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78658" y="4886027"/>
            <a:ext cx="6135767" cy="1706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277099"/>
            <a:ext cx="187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Firebase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Open Sans Extrabold" panose="020B0906030804020204" pitchFamily="34" charset="0"/>
              </a:rPr>
              <a:t>14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026" name="Picture 2" descr="https://upload.wikimedia.org/wikipedia/commons/4/42/Firebase_log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0" y="1849248"/>
            <a:ext cx="6056512" cy="167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216176" y="3961165"/>
            <a:ext cx="4211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모바일</a:t>
            </a:r>
            <a:r>
              <a:rPr lang="ko-KR" altLang="en-US" sz="28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 및 웹 </a:t>
            </a:r>
            <a:r>
              <a:rPr lang="ko-KR" altLang="en-US" sz="2800" dirty="0" err="1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앱</a:t>
            </a:r>
            <a:r>
              <a:rPr lang="ko-KR" altLang="en-US" sz="28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 개발 플랫폼</a:t>
            </a:r>
            <a:endParaRPr lang="en-US" altLang="ko-KR" sz="2800" dirty="0" smtClean="0">
              <a:latin typeface="10X10" pitchFamily="50" charset="-127"/>
              <a:ea typeface="10X10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5540" y="5130377"/>
            <a:ext cx="7032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개발자들에게 </a:t>
            </a:r>
            <a:r>
              <a:rPr lang="ko-KR" altLang="en-US" sz="2800" dirty="0" err="1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백엔드</a:t>
            </a:r>
            <a:r>
              <a:rPr lang="ko-KR" altLang="en-US" sz="28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 과정을 지원해주는 플랫폼</a:t>
            </a:r>
            <a:endParaRPr lang="en-US" altLang="ko-KR" sz="2800" dirty="0" smtClean="0">
              <a:latin typeface="10X10" pitchFamily="50" charset="-127"/>
              <a:ea typeface="10X10" pitchFamily="50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277099"/>
            <a:ext cx="187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Firebase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cs typeface="Open Sans Extrabold" panose="020B0906030804020204" pitchFamily="34" charset="0"/>
              </a:rPr>
              <a:t>14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3153" y="1329300"/>
            <a:ext cx="95093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itchFamily="2" charset="2"/>
              <a:buChar char="l"/>
            </a:pPr>
            <a:r>
              <a:rPr lang="ko-KR" altLang="en-US" sz="32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연결된 모든 클라이언트에 실시간 동기화를 할 수 있음</a:t>
            </a:r>
            <a:endParaRPr lang="en-US" altLang="ko-KR" sz="3200" dirty="0" smtClean="0">
              <a:latin typeface="10X10" pitchFamily="50" charset="-127"/>
              <a:ea typeface="10X10" pitchFamily="50" charset="-127"/>
              <a:cs typeface="Open Sans Semibold" panose="020B0706030804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l"/>
            </a:pPr>
            <a:r>
              <a:rPr lang="ko-KR" altLang="en-US" sz="32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데이터베이스의 구조를 미리 정의하지 않음</a:t>
            </a:r>
            <a:endParaRPr lang="en-US" altLang="ko-KR" sz="3200" dirty="0" smtClean="0">
              <a:latin typeface="10X10" pitchFamily="50" charset="-127"/>
              <a:ea typeface="10X10" pitchFamily="50" charset="-127"/>
              <a:cs typeface="Open Sans Semibold" panose="020B0706030804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l"/>
            </a:pPr>
            <a:r>
              <a:rPr lang="ko-KR" altLang="en-US" sz="3200" dirty="0" err="1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앱에</a:t>
            </a:r>
            <a:r>
              <a:rPr lang="ko-KR" altLang="en-US" sz="3200" dirty="0" smtClean="0">
                <a:latin typeface="10X10" pitchFamily="50" charset="-127"/>
                <a:ea typeface="10X10" pitchFamily="50" charset="-127"/>
                <a:cs typeface="Open Sans Semibold" panose="020B0706030804020204" pitchFamily="34" charset="0"/>
              </a:rPr>
              <a:t> 대해 로그 분석을 할 수 있음</a:t>
            </a:r>
            <a:endParaRPr lang="en-US" altLang="ko-KR" sz="3200" dirty="0" smtClean="0">
              <a:latin typeface="10X10" pitchFamily="50" charset="-127"/>
              <a:ea typeface="10X10" pitchFamily="50" charset="-127"/>
              <a:cs typeface="Open Sans Semibold" panose="020B0706030804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l"/>
            </a:pPr>
            <a:endParaRPr lang="en-US" altLang="ko-KR" sz="3200" dirty="0" smtClean="0">
              <a:latin typeface="10X10" pitchFamily="50" charset="-127"/>
              <a:ea typeface="10X10" pitchFamily="50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5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14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2775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Firebase Database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08" y="864296"/>
            <a:ext cx="6819900" cy="57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15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기능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4963746" y="1636956"/>
            <a:ext cx="4394976" cy="369332"/>
            <a:chOff x="4427984" y="4707090"/>
            <a:chExt cx="4265763" cy="3693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25095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사진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글 게시 및 댓글 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팔로우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가능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204358" y="1637698"/>
            <a:ext cx="1829390" cy="1730476"/>
            <a:chOff x="2494296" y="1848006"/>
            <a:chExt cx="1829390" cy="173047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298" y="1850653"/>
              <a:ext cx="1829388" cy="17278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494296" y="1848006"/>
              <a:ext cx="1829389" cy="1728192"/>
            </a:xfrm>
            <a:prstGeom prst="rect">
              <a:avLst/>
            </a:prstGeom>
            <a:solidFill>
              <a:schemeClr val="dk1">
                <a:alpha val="5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55776" y="2422629"/>
              <a:ext cx="167937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i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1.SNS</a:t>
              </a:r>
              <a:endPara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4979003" y="2226958"/>
            <a:ext cx="1807578" cy="369332"/>
            <a:chOff x="4427984" y="4707090"/>
            <a:chExt cx="4047256" cy="369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03244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마이 페이지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157739" y="4027855"/>
            <a:ext cx="1876008" cy="1753326"/>
            <a:chOff x="923167" y="4509119"/>
            <a:chExt cx="1876008" cy="175332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99" y="4532252"/>
              <a:ext cx="1827376" cy="1730193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972645" y="4509119"/>
              <a:ext cx="1826530" cy="1753326"/>
            </a:xfrm>
            <a:prstGeom prst="rect">
              <a:avLst/>
            </a:prstGeom>
            <a:solidFill>
              <a:schemeClr val="dk1">
                <a:alpha val="5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3167" y="4797183"/>
              <a:ext cx="1787473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sz="3600" i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카테고리</a:t>
              </a:r>
              <a:endPara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5017790" y="4459904"/>
            <a:ext cx="3381070" cy="369332"/>
            <a:chOff x="4427984" y="4707090"/>
            <a:chExt cx="4047256" cy="3693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3" y="4707090"/>
              <a:ext cx="403244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카테고리를 통한 검색 가능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4969540" y="2826372"/>
            <a:ext cx="4389182" cy="700873"/>
            <a:chOff x="4427984" y="4707090"/>
            <a:chExt cx="4047256" cy="6463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032448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글 업로드 시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</a:t>
              </a: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게시물 공개 여부 선택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5017790" y="5098680"/>
            <a:ext cx="2156934" cy="646331"/>
            <a:chOff x="4427984" y="4707090"/>
            <a:chExt cx="4047256" cy="57167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032448" cy="5716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사용성 향상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9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15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기능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53" y="3915561"/>
            <a:ext cx="1827376" cy="175332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287253" y="3915561"/>
            <a:ext cx="1826530" cy="1753326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474590" y="4278504"/>
            <a:ext cx="1612664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</a:t>
            </a:r>
            <a:r>
              <a:rPr lang="ko-KR" altLang="en-US" sz="3200" i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버킷</a:t>
            </a:r>
            <a:r>
              <a:rPr lang="ko-KR" altLang="en-US" sz="3200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리스트</a:t>
            </a:r>
            <a:endParaRPr lang="en-US" altLang="ko-KR" sz="3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5098672" y="4193154"/>
            <a:ext cx="3813118" cy="424532"/>
            <a:chOff x="4427984" y="4707090"/>
            <a:chExt cx="4047256" cy="36933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3" y="4707090"/>
              <a:ext cx="4032447" cy="3213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버킷리스트를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관리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5114731" y="4824986"/>
            <a:ext cx="3813118" cy="424532"/>
            <a:chOff x="4427984" y="4707090"/>
            <a:chExt cx="4047256" cy="36933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3" y="4707090"/>
              <a:ext cx="4032447" cy="3213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다른 사람들과 공유가능          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5128683" y="1932009"/>
            <a:ext cx="4161183" cy="711025"/>
            <a:chOff x="4427984" y="4563543"/>
            <a:chExt cx="4032448" cy="51287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27984" y="4563543"/>
              <a:ext cx="4032448" cy="4662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사용자의 위치로부터 </a:t>
              </a:r>
              <a:r>
                <a:rPr lang="ko-KR" alt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게시물의 위치의 경로를 보여줌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53" y="1183611"/>
            <a:ext cx="1826530" cy="2143125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2287253" y="1347435"/>
            <a:ext cx="2055292" cy="1773030"/>
            <a:chOff x="2746716" y="-116623"/>
            <a:chExt cx="2165686" cy="1724903"/>
          </a:xfrm>
        </p:grpSpPr>
        <p:sp>
          <p:nvSpPr>
            <p:cNvPr id="48" name="직사각형 47"/>
            <p:cNvSpPr/>
            <p:nvPr/>
          </p:nvSpPr>
          <p:spPr>
            <a:xfrm>
              <a:off x="2746716" y="-116623"/>
              <a:ext cx="1986252" cy="1724903"/>
            </a:xfrm>
            <a:prstGeom prst="rect">
              <a:avLst/>
            </a:prstGeom>
            <a:solidFill>
              <a:schemeClr val="dk1">
                <a:alpha val="5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35788" y="452083"/>
              <a:ext cx="1976614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3.</a:t>
              </a:r>
              <a:r>
                <a:rPr lang="ko-KR" altLang="en-US" sz="32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위치</a:t>
              </a:r>
              <a:endParaRPr lang="en-US" altLang="ko-KR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3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2428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아이디어 배경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FA1F1D-F3C3-4B88-8ED9-4C22A52E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97" y="1351717"/>
            <a:ext cx="5095875" cy="49339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C905F79-CEE4-4762-8763-145F5B9DE77B}"/>
              </a:ext>
            </a:extLst>
          </p:cNvPr>
          <p:cNvSpPr/>
          <p:nvPr/>
        </p:nvSpPr>
        <p:spPr>
          <a:xfrm rot="20180920">
            <a:off x="4549314" y="2195776"/>
            <a:ext cx="1512168" cy="2592288"/>
          </a:xfrm>
          <a:prstGeom prst="ellipse">
            <a:avLst/>
          </a:prstGeom>
          <a:noFill/>
          <a:ln w="57150">
            <a:solidFill>
              <a:srgbClr val="FCDA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4F6D10-D3CD-45EF-8467-9B2C49F63CA6}"/>
              </a:ext>
            </a:extLst>
          </p:cNvPr>
          <p:cNvCxnSpPr/>
          <p:nvPr/>
        </p:nvCxnSpPr>
        <p:spPr>
          <a:xfrm flipV="1">
            <a:off x="5816897" y="2319216"/>
            <a:ext cx="1656184" cy="549037"/>
          </a:xfrm>
          <a:prstGeom prst="straightConnector1">
            <a:avLst/>
          </a:prstGeom>
          <a:ln w="57150">
            <a:solidFill>
              <a:srgbClr val="FCDA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53EBD3-8D00-403E-9124-BE500FF643B2}"/>
              </a:ext>
            </a:extLst>
          </p:cNvPr>
          <p:cNvSpPr txBox="1"/>
          <p:nvPr/>
        </p:nvSpPr>
        <p:spPr>
          <a:xfrm>
            <a:off x="7525748" y="1856435"/>
            <a:ext cx="34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가치소비를 추구하는         </a:t>
            </a: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 </a:t>
            </a:r>
            <a:r>
              <a:rPr lang="ko-KR" altLang="en-US" dirty="0" err="1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밀레니얼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세대</a:t>
            </a:r>
            <a:r>
              <a:rPr lang="ko-KR" altLang="en-US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endParaRPr lang="en-US" altLang="ko-KR" dirty="0" smtClean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큰 소비에는 부담을 느끼지만 본인의 만족과 행복을 위해 아끼지 않는다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ECFD6C-0449-4298-B6C7-A623BF2082BC}"/>
              </a:ext>
            </a:extLst>
          </p:cNvPr>
          <p:cNvGrpSpPr/>
          <p:nvPr/>
        </p:nvGrpSpPr>
        <p:grpSpPr>
          <a:xfrm>
            <a:off x="8168618" y="3973183"/>
            <a:ext cx="1728174" cy="1638987"/>
            <a:chOff x="6219846" y="3764635"/>
            <a:chExt cx="1728174" cy="1638987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7010767-42AD-4DA9-9C63-BBF15BF7CD9C}"/>
                </a:ext>
              </a:extLst>
            </p:cNvPr>
            <p:cNvCxnSpPr/>
            <p:nvPr/>
          </p:nvCxnSpPr>
          <p:spPr>
            <a:xfrm>
              <a:off x="7083933" y="3764635"/>
              <a:ext cx="0" cy="11280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AC3051-79C4-4553-8C03-A109B985111F}"/>
                </a:ext>
              </a:extLst>
            </p:cNvPr>
            <p:cNvSpPr txBox="1"/>
            <p:nvPr/>
          </p:nvSpPr>
          <p:spPr>
            <a:xfrm>
              <a:off x="6219846" y="5034290"/>
              <a:ext cx="172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홀로족</a:t>
              </a:r>
              <a:endPara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0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시연 영상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홀로욜로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7771" y="1059168"/>
            <a:ext cx="3806877" cy="55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로그인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1" y="1200538"/>
            <a:ext cx="2819644" cy="49381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5" y="1192917"/>
            <a:ext cx="2796782" cy="49458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62" y="1200538"/>
            <a:ext cx="2819644" cy="50067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77674" y="4036980"/>
            <a:ext cx="1468878" cy="55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16465" y="3304163"/>
            <a:ext cx="1581612" cy="55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46445" y="4140742"/>
            <a:ext cx="1468878" cy="55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로그인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2" y="1257741"/>
            <a:ext cx="4950999" cy="49485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49" y="1900565"/>
            <a:ext cx="5913598" cy="33718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54928" y="1235914"/>
            <a:ext cx="1410451" cy="291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7502" y="2538920"/>
            <a:ext cx="3394575" cy="301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메인화면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&amp;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메뉴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50" y="1181485"/>
            <a:ext cx="2865368" cy="49686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18" y="1181485"/>
            <a:ext cx="5479255" cy="5174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6" y="1181485"/>
            <a:ext cx="2827264" cy="49356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48554" y="1250006"/>
            <a:ext cx="2441752" cy="296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7852" y="1361874"/>
            <a:ext cx="351995" cy="359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작성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63" y="1250872"/>
            <a:ext cx="2819644" cy="4945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32" y="1212769"/>
            <a:ext cx="2842506" cy="4983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03898" y="1488332"/>
            <a:ext cx="729574" cy="272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60323" y="1838529"/>
            <a:ext cx="971408" cy="262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28426" y="1498062"/>
            <a:ext cx="573931" cy="26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90945" y="1488332"/>
            <a:ext cx="573931" cy="26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작성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3" y="1215957"/>
            <a:ext cx="6604886" cy="47227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2" y="3577347"/>
            <a:ext cx="6530906" cy="21414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4404" y="2091447"/>
            <a:ext cx="6079783" cy="885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6528" y="3784059"/>
            <a:ext cx="1741302" cy="1866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99907" y="4019957"/>
            <a:ext cx="6432661" cy="131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작성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5" y="1450365"/>
            <a:ext cx="5262924" cy="4404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58" y="1330857"/>
            <a:ext cx="5990159" cy="48772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7415" y="1789001"/>
            <a:ext cx="3331470" cy="214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3881" y="5476672"/>
            <a:ext cx="2791889" cy="233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34153" y="1972883"/>
            <a:ext cx="992332" cy="245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여행 카테고리 클릭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8" y="1174595"/>
            <a:ext cx="2812024" cy="50067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36" y="1406876"/>
            <a:ext cx="7955969" cy="35153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4636" y="3589506"/>
            <a:ext cx="4029866" cy="622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5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en-US" altLang="ko-KR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RecyclerView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Adapter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1" y="1231503"/>
            <a:ext cx="5776461" cy="1280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1" y="2686802"/>
            <a:ext cx="5913632" cy="32159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23" y="2149814"/>
            <a:ext cx="5128704" cy="27434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55149" y="1379457"/>
            <a:ext cx="4698570" cy="274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좋아요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0" y="1094455"/>
            <a:ext cx="2834886" cy="5022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68" y="1117317"/>
            <a:ext cx="2819644" cy="499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75898" y="3686784"/>
            <a:ext cx="972766" cy="311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2428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아이디어 배경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0DCD94-262A-4547-9278-FF8F56C4F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5979"/>
          <a:stretch/>
        </p:blipFill>
        <p:spPr>
          <a:xfrm>
            <a:off x="1951622" y="1573836"/>
            <a:ext cx="8096250" cy="5244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9704C-2E55-4EAC-8103-83A2C572CDD0}"/>
              </a:ext>
            </a:extLst>
          </p:cNvPr>
          <p:cNvSpPr/>
          <p:nvPr/>
        </p:nvSpPr>
        <p:spPr>
          <a:xfrm>
            <a:off x="2039307" y="2421531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일부터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일까지 판매된 책들을 분석한 결과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'</a:t>
            </a:r>
            <a:r>
              <a:rPr lang="ko-KR" altLang="en-US" dirty="0" err="1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혼밥</a:t>
            </a:r>
            <a:r>
              <a:rPr lang="en-US" altLang="ko-KR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 err="1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혼술</a:t>
            </a:r>
            <a:r>
              <a:rPr lang="en-US" altLang="ko-KR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즐기는 개인적인 성향이 두드러졌다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 밝혔다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FD4A39-517E-463E-AAFE-AA00650CF7D7}"/>
              </a:ext>
            </a:extLst>
          </p:cNvPr>
          <p:cNvSpPr/>
          <p:nvPr/>
        </p:nvSpPr>
        <p:spPr>
          <a:xfrm>
            <a:off x="2039307" y="3338915"/>
            <a:ext cx="792088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올해 통계청은 ‘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인구주택총조사’에서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가구가 전체 가구의 </a:t>
            </a:r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27.2%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가장 높은 비중을 차지하고 있다고 발표했다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이와 함께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혼술족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 '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혼밥족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혼자의 삶이 부각되면서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출판 시장에도 </a:t>
            </a:r>
            <a:r>
              <a:rPr lang="en-US" altLang="ko-KR" b="1" dirty="0">
                <a:solidFill>
                  <a:srgbClr val="4A7EB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b="1" dirty="0">
                <a:solidFill>
                  <a:srgbClr val="4A7EB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가구를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겨냥한 책들이 늘었다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E14EE-0D1A-4086-AA5D-F75DBB322040}"/>
              </a:ext>
            </a:extLst>
          </p:cNvPr>
          <p:cNvSpPr txBox="1"/>
          <p:nvPr/>
        </p:nvSpPr>
        <p:spPr>
          <a:xfrm>
            <a:off x="8412015" y="5484059"/>
            <a:ext cx="215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뉴스</a:t>
            </a:r>
          </a:p>
        </p:txBody>
      </p:sp>
    </p:spTree>
    <p:extLst>
      <p:ext uri="{BB962C8B-B14F-4D97-AF65-F5344CB8AC3E}">
        <p14:creationId xmlns:p14="http://schemas.microsoft.com/office/powerpoint/2010/main" val="28563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좋아요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59" y="1519039"/>
            <a:ext cx="9251482" cy="40922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4528" y="2529191"/>
            <a:ext cx="3044868" cy="26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검색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8" y="1335086"/>
            <a:ext cx="2834886" cy="5022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86" y="1335086"/>
            <a:ext cx="2834886" cy="50372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90" y="1435438"/>
            <a:ext cx="3596952" cy="464860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96386" y="1916352"/>
            <a:ext cx="573931" cy="26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5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장소 확인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88" y="1133951"/>
            <a:ext cx="2812024" cy="50220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72" y="1187295"/>
            <a:ext cx="2819644" cy="49686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33865" y="3929977"/>
            <a:ext cx="573931" cy="262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788528" y="3540307"/>
            <a:ext cx="557805" cy="506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장소 확인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5" y="1381023"/>
            <a:ext cx="11721830" cy="454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2" y="864295"/>
            <a:ext cx="5374832" cy="38928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09662" y="2256237"/>
            <a:ext cx="2354094" cy="55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길찾기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3" y="1158624"/>
            <a:ext cx="2812024" cy="5022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84" y="1196727"/>
            <a:ext cx="2812024" cy="49839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04291" y="3968884"/>
            <a:ext cx="573931" cy="243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15" y="1196727"/>
            <a:ext cx="281964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길찾기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3" y="1242505"/>
            <a:ext cx="11053459" cy="45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46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길 찾기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6" y="1089497"/>
            <a:ext cx="11849100" cy="52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63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댓글 작성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&amp;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삭제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28" y="1295989"/>
            <a:ext cx="2834886" cy="49077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31" y="1295989"/>
            <a:ext cx="2888230" cy="49077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78" y="1295989"/>
            <a:ext cx="2827265" cy="49077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2416" y="4679004"/>
            <a:ext cx="2237363" cy="330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32543" y="5164808"/>
            <a:ext cx="683040" cy="554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42443" y="5164808"/>
            <a:ext cx="1381327" cy="428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8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63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댓글 작성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&amp;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삭제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28" y="1786647"/>
            <a:ext cx="96678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63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댓글 작성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&amp;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삭제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" y="1128408"/>
            <a:ext cx="6356725" cy="3800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82" y="4395382"/>
            <a:ext cx="7196238" cy="228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132" y="1732891"/>
            <a:ext cx="4905375" cy="27559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116638" y="5533365"/>
            <a:ext cx="4280281" cy="488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7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145547"/>
            <a:ext cx="2428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아이디어 배경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3708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2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1C9ADB-821E-4CB6-8CD5-04A6A87B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88" y="1386246"/>
            <a:ext cx="8244873" cy="6603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063C36-5EC4-45EA-83C4-0A5DC4339BF2}"/>
              </a:ext>
            </a:extLst>
          </p:cNvPr>
          <p:cNvGrpSpPr/>
          <p:nvPr/>
        </p:nvGrpSpPr>
        <p:grpSpPr>
          <a:xfrm>
            <a:off x="960344" y="3006988"/>
            <a:ext cx="2823960" cy="2823960"/>
            <a:chOff x="232083" y="3408040"/>
            <a:chExt cx="2823960" cy="28239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FD1640-E0A4-4033-A42A-7998BE30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83" y="3408040"/>
              <a:ext cx="2823960" cy="28239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1A4667-B316-4490-B68F-3A6658DA2C6A}"/>
                </a:ext>
              </a:extLst>
            </p:cNvPr>
            <p:cNvSpPr txBox="1"/>
            <p:nvPr/>
          </p:nvSpPr>
          <p:spPr>
            <a:xfrm>
              <a:off x="1343715" y="5085184"/>
              <a:ext cx="17123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외식업계 관계자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16F6F2-A540-464D-96BF-8EE978D6C4A9}"/>
              </a:ext>
            </a:extLst>
          </p:cNvPr>
          <p:cNvSpPr/>
          <p:nvPr/>
        </p:nvSpPr>
        <p:spPr>
          <a:xfrm>
            <a:off x="3047149" y="2390882"/>
            <a:ext cx="770106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"1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인가구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증가에 따른 </a:t>
            </a:r>
            <a:r>
              <a:rPr lang="ko-KR" altLang="en-US" sz="2000" dirty="0" err="1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혼밥</a:t>
            </a:r>
            <a:r>
              <a:rPr lang="ko-KR" altLang="en-US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소비 풍조를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따라가지 못하고 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 이상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 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메뉴를 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고집하다가는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소비자들의 외면을 받는 시대가 됐다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"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769103-02AF-4726-BFBD-9B9175C935B5}"/>
              </a:ext>
            </a:extLst>
          </p:cNvPr>
          <p:cNvSpPr/>
          <p:nvPr/>
        </p:nvSpPr>
        <p:spPr>
          <a:xfrm>
            <a:off x="3493659" y="3572681"/>
            <a:ext cx="72545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"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변화하는 트렌드와 소비문화에 대응하는 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인고객을 위한 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 배치 및 </a:t>
            </a:r>
            <a:r>
              <a:rPr lang="en-US" altLang="ko-KR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'1</a:t>
            </a:r>
            <a:r>
              <a:rPr lang="ko-KR" altLang="en-US" sz="2000" dirty="0" err="1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인메뉴</a:t>
            </a:r>
            <a:r>
              <a:rPr lang="en-US" altLang="ko-KR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' </a:t>
            </a:r>
            <a:r>
              <a:rPr lang="ko-KR" altLang="en-US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개발의 중요성이 커졌다</a:t>
            </a:r>
            <a:r>
              <a:rPr lang="en-US" altLang="ko-KR" sz="2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"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 말한다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F1BB2-BFB2-4566-BF91-25D6634C7544}"/>
              </a:ext>
            </a:extLst>
          </p:cNvPr>
          <p:cNvSpPr txBox="1"/>
          <p:nvPr/>
        </p:nvSpPr>
        <p:spPr>
          <a:xfrm>
            <a:off x="7532508" y="5548228"/>
            <a:ext cx="252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 포스트</a:t>
            </a:r>
          </a:p>
        </p:txBody>
      </p:sp>
    </p:spTree>
    <p:extLst>
      <p:ext uri="{BB962C8B-B14F-4D97-AF65-F5344CB8AC3E}">
        <p14:creationId xmlns:p14="http://schemas.microsoft.com/office/powerpoint/2010/main" val="9170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팔로우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56" y="1202138"/>
            <a:ext cx="2812024" cy="4999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30" y="1202137"/>
            <a:ext cx="2819644" cy="49991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24" y="1209757"/>
            <a:ext cx="2834886" cy="49915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14017" y="2529192"/>
            <a:ext cx="1177047" cy="272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11694" y="1955260"/>
            <a:ext cx="486383" cy="573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69885" y="1867711"/>
            <a:ext cx="2237363" cy="428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-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팔로우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5" y="1092437"/>
            <a:ext cx="8677275" cy="2105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3" y="3624668"/>
            <a:ext cx="5311283" cy="2390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66" y="3624668"/>
            <a:ext cx="555449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3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수정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55" y="1130929"/>
            <a:ext cx="2834886" cy="4983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11" y="1176653"/>
            <a:ext cx="2827265" cy="49381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51651" y="1361872"/>
            <a:ext cx="681047" cy="291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수정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55" y="953311"/>
            <a:ext cx="9410700" cy="58245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08860" y="2928025"/>
            <a:ext cx="2393114" cy="301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마이페이지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0" y="1205956"/>
            <a:ext cx="2812024" cy="50372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0120" y="2937752"/>
            <a:ext cx="2812024" cy="216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61" y="2059021"/>
            <a:ext cx="6124575" cy="304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50061" y="2059021"/>
            <a:ext cx="6051922" cy="324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32204" y="3432756"/>
            <a:ext cx="895056" cy="254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마이페이지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1" y="1031132"/>
            <a:ext cx="9439275" cy="50486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71489" y="3555459"/>
            <a:ext cx="4173277" cy="549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팔로잉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취소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5" y="1145094"/>
            <a:ext cx="2819644" cy="5029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01" y="1122232"/>
            <a:ext cx="2857748" cy="50524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19267" y="2613334"/>
            <a:ext cx="681047" cy="291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12" y="1498909"/>
            <a:ext cx="5838825" cy="22288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412" y="3920437"/>
            <a:ext cx="5650436" cy="14859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64630" y="4299625"/>
            <a:ext cx="815949" cy="301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공유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46" y="1336271"/>
            <a:ext cx="2842506" cy="4953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17" y="1336271"/>
            <a:ext cx="2842506" cy="50067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08342" y="4704781"/>
            <a:ext cx="468332" cy="36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게시물 공유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38" y="1095748"/>
            <a:ext cx="6060490" cy="1559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2655651"/>
            <a:ext cx="8956109" cy="38813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0344" y="1628650"/>
            <a:ext cx="4107767" cy="355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버킷리스트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작성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42" y="1354938"/>
            <a:ext cx="2842506" cy="50143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27" y="1354938"/>
            <a:ext cx="2804403" cy="50067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00" y="1354938"/>
            <a:ext cx="2850127" cy="49991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50358" y="2350688"/>
            <a:ext cx="799071" cy="36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86564" y="3313725"/>
            <a:ext cx="672610" cy="36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3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7332" y="145547"/>
            <a:ext cx="2122697" cy="667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YOLO!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5DDEFC-7F03-437B-8CEC-AE0E52E096C8}"/>
              </a:ext>
            </a:extLst>
          </p:cNvPr>
          <p:cNvGrpSpPr/>
          <p:nvPr/>
        </p:nvGrpSpPr>
        <p:grpSpPr>
          <a:xfrm>
            <a:off x="3141857" y="1713045"/>
            <a:ext cx="1818703" cy="1728192"/>
            <a:chOff x="2339752" y="1793255"/>
            <a:chExt cx="1818703" cy="172819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793255"/>
              <a:ext cx="1818702" cy="1728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339753" y="1793255"/>
              <a:ext cx="1818702" cy="1728192"/>
            </a:xfrm>
            <a:prstGeom prst="rect">
              <a:avLst/>
            </a:prstGeom>
            <a:solidFill>
              <a:schemeClr val="dk1">
                <a:alpha val="5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22884" y="2298463"/>
              <a:ext cx="173557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 </a:t>
              </a:r>
              <a:r>
                <a:rPr lang="ko-KR" altLang="en-US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음식 </a:t>
              </a:r>
              <a:endPara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C3BDBA-8A72-494F-9E71-7668D676C6D6}"/>
              </a:ext>
            </a:extLst>
          </p:cNvPr>
          <p:cNvGrpSpPr/>
          <p:nvPr/>
        </p:nvGrpSpPr>
        <p:grpSpPr>
          <a:xfrm>
            <a:off x="3111180" y="3980580"/>
            <a:ext cx="1849379" cy="1737558"/>
            <a:chOff x="2309075" y="4060790"/>
            <a:chExt cx="1849379" cy="1737558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075" y="4060790"/>
              <a:ext cx="1796616" cy="1737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2315751" y="4060790"/>
              <a:ext cx="1796616" cy="1728192"/>
            </a:xfrm>
            <a:prstGeom prst="rect">
              <a:avLst/>
            </a:prstGeom>
            <a:solidFill>
              <a:schemeClr val="dk1">
                <a:alpha val="5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8767" y="4601720"/>
              <a:ext cx="173968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 </a:t>
              </a:r>
              <a:r>
                <a:rPr lang="ko-KR" altLang="en-US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문화</a:t>
              </a:r>
              <a:endPara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1F28219-F142-49E3-8125-79F6630BCCFF}"/>
              </a:ext>
            </a:extLst>
          </p:cNvPr>
          <p:cNvGrpSpPr/>
          <p:nvPr/>
        </p:nvGrpSpPr>
        <p:grpSpPr>
          <a:xfrm>
            <a:off x="5304208" y="2577141"/>
            <a:ext cx="1978908" cy="1743475"/>
            <a:chOff x="4502103" y="2657351"/>
            <a:chExt cx="1978908" cy="1743475"/>
          </a:xfrm>
        </p:grpSpPr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103" y="2657351"/>
              <a:ext cx="1789168" cy="174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4503576" y="2657351"/>
              <a:ext cx="1796616" cy="1728192"/>
            </a:xfrm>
            <a:prstGeom prst="rect">
              <a:avLst/>
            </a:prstGeom>
            <a:solidFill>
              <a:schemeClr val="dk1">
                <a:alpha val="5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17213" y="3198281"/>
              <a:ext cx="1863798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 </a:t>
              </a:r>
              <a:r>
                <a:rPr lang="ko-KR" altLang="en-US" sz="3600" i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여행</a:t>
              </a:r>
              <a:endPara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2D2A39-FE35-4CD5-A6AD-0AF3DB7E475F}"/>
              </a:ext>
            </a:extLst>
          </p:cNvPr>
          <p:cNvSpPr txBox="1"/>
          <p:nvPr/>
        </p:nvSpPr>
        <p:spPr>
          <a:xfrm>
            <a:off x="1269228" y="1665572"/>
            <a:ext cx="211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홀로족들이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238F9B-125A-42AC-AD1D-1FBF4F82F44F}"/>
              </a:ext>
            </a:extLst>
          </p:cNvPr>
          <p:cNvGrpSpPr/>
          <p:nvPr/>
        </p:nvGrpSpPr>
        <p:grpSpPr>
          <a:xfrm>
            <a:off x="6112400" y="4521510"/>
            <a:ext cx="4924563" cy="474702"/>
            <a:chOff x="4427984" y="4707090"/>
            <a:chExt cx="4047256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13B0D3-C5E4-4EDF-9CE0-20F64424F968}"/>
                </a:ext>
              </a:extLst>
            </p:cNvPr>
            <p:cNvSpPr/>
            <p:nvPr/>
          </p:nvSpPr>
          <p:spPr>
            <a:xfrm>
              <a:off x="4427984" y="5004414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CE405-272D-458A-9CBC-4229BBFC8A1B}"/>
                </a:ext>
              </a:extLst>
            </p:cNvPr>
            <p:cNvSpPr txBox="1"/>
            <p:nvPr/>
          </p:nvSpPr>
          <p:spPr>
            <a:xfrm>
              <a:off x="4442792" y="4707090"/>
              <a:ext cx="403244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한 곳에서 찾아 보고 참고할 수 있다면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05E523-8156-498B-AD8F-5555E7AE1B08}"/>
              </a:ext>
            </a:extLst>
          </p:cNvPr>
          <p:cNvGrpSpPr/>
          <p:nvPr/>
        </p:nvGrpSpPr>
        <p:grpSpPr>
          <a:xfrm>
            <a:off x="6106869" y="5768747"/>
            <a:ext cx="5539693" cy="460363"/>
            <a:chOff x="4422453" y="5939988"/>
            <a:chExt cx="4449688" cy="36933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434773-1308-4119-B31E-361860916084}"/>
                </a:ext>
              </a:extLst>
            </p:cNvPr>
            <p:cNvSpPr/>
            <p:nvPr/>
          </p:nvSpPr>
          <p:spPr>
            <a:xfrm>
              <a:off x="4427984" y="6237312"/>
              <a:ext cx="403244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5214F0-D3D7-4C38-83A1-E2EF842DD7D9}"/>
                </a:ext>
              </a:extLst>
            </p:cNvPr>
            <p:cNvSpPr txBox="1"/>
            <p:nvPr/>
          </p:nvSpPr>
          <p:spPr>
            <a:xfrm>
              <a:off x="4422453" y="5939988"/>
              <a:ext cx="444968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혼자 다녀온 사람들의 리뷰를 볼 수 있다면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7404D8-3A6D-4D21-BA2F-339B333C5DAB}"/>
              </a:ext>
            </a:extLst>
          </p:cNvPr>
          <p:cNvGrpSpPr/>
          <p:nvPr/>
        </p:nvGrpSpPr>
        <p:grpSpPr>
          <a:xfrm>
            <a:off x="6112400" y="5167841"/>
            <a:ext cx="5534163" cy="429277"/>
            <a:chOff x="4427984" y="5307996"/>
            <a:chExt cx="4608512" cy="3693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198ED7-FE84-4B5A-99B6-F2214767ED6A}"/>
                </a:ext>
              </a:extLst>
            </p:cNvPr>
            <p:cNvSpPr/>
            <p:nvPr/>
          </p:nvSpPr>
          <p:spPr>
            <a:xfrm>
              <a:off x="4427984" y="5581008"/>
              <a:ext cx="4449688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789F29-628A-4B56-9A97-F1C9EB5D482E}"/>
                </a:ext>
              </a:extLst>
            </p:cNvPr>
            <p:cNvSpPr txBox="1"/>
            <p:nvPr/>
          </p:nvSpPr>
          <p:spPr>
            <a:xfrm>
              <a:off x="4427984" y="5307996"/>
              <a:ext cx="460851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혼자 가기에 적합한 장소를 추천 받고 싶다면</a:t>
              </a:r>
              <a:r>
                <a:rPr lang="en-US" altLang="ko-KR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90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버킷리스트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작성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91" y="1277972"/>
            <a:ext cx="101250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버킷리스트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인증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15" y="1281548"/>
            <a:ext cx="2819644" cy="49686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96" y="1281548"/>
            <a:ext cx="2827265" cy="4961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47" y="1281548"/>
            <a:ext cx="2834886" cy="49686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20536" y="1504380"/>
            <a:ext cx="738230" cy="36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56606" y="2869660"/>
            <a:ext cx="623973" cy="35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900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err="1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버킷리스트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 인증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3" y="1021404"/>
            <a:ext cx="11001375" cy="54183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04962" y="1147863"/>
            <a:ext cx="1498170" cy="223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38809" y="4854102"/>
            <a:ext cx="8929689" cy="158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7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16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28" y="319249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 – </a:t>
            </a: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닉네임 수정</a:t>
            </a:r>
            <a:endParaRPr lang="ko-KR" altLang="en-US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37" y="1258687"/>
            <a:ext cx="2834886" cy="5014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3" y="1258687"/>
            <a:ext cx="2827265" cy="506011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0106" y="4082701"/>
            <a:ext cx="992332" cy="28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57" y="1748141"/>
            <a:ext cx="523261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97115" y="1268327"/>
            <a:ext cx="6093070" cy="4321346"/>
            <a:chOff x="2031023" y="1268327"/>
            <a:chExt cx="8449408" cy="4321346"/>
          </a:xfrm>
        </p:grpSpPr>
        <p:sp>
          <p:nvSpPr>
            <p:cNvPr id="4" name="자유형 3"/>
            <p:cNvSpPr/>
            <p:nvPr/>
          </p:nvSpPr>
          <p:spPr>
            <a:xfrm>
              <a:off x="2031023" y="1448897"/>
              <a:ext cx="8449408" cy="3702511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025071" y="1345763"/>
              <a:ext cx="7050914" cy="4094421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2159248" y="1969256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619838" y="4445099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9220977" y="4938893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141346" y="1549221"/>
              <a:ext cx="179922" cy="1381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8988306" y="5488383"/>
              <a:ext cx="741865" cy="101290"/>
              <a:chOff x="7501468" y="5331072"/>
              <a:chExt cx="495091" cy="8804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924559" y="534711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818787" y="534310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3000781" y="1268327"/>
              <a:ext cx="424877" cy="92061"/>
              <a:chOff x="7501468" y="5331072"/>
              <a:chExt cx="283546" cy="8002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085033" y="2721808"/>
              <a:ext cx="61269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cs typeface="Open Sans Extrabold" panose="020B0906030804020204" pitchFamily="34" charset="0"/>
                </a:rPr>
                <a:t>THANK YOU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070721" y="6243788"/>
            <a:ext cx="20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cs typeface="Open Sans Semibold" panose="020B0706030804020204" pitchFamily="34" charset="0"/>
              </a:rPr>
              <a:t>Made by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  <a:cs typeface="Open Sans Semibold" panose="020B0706030804020204" pitchFamily="34" charset="0"/>
              </a:rPr>
              <a:t>뫼비우스</a:t>
            </a:r>
            <a:endParaRPr lang="ko-KR" altLang="en-US" sz="4800" dirty="0">
              <a:latin typeface="a옛날목욕탕L" panose="02020600000000000000" pitchFamily="18" charset="-127"/>
              <a:ea typeface="a옛날목욕탕L" panose="02020600000000000000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3708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3</a:t>
            </a:r>
            <a:endParaRPr lang="ko-KR" altLang="en-US" sz="24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7332" y="145547"/>
            <a:ext cx="2122697" cy="667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홀로 </a:t>
            </a:r>
            <a:r>
              <a:rPr lang="en-US" altLang="ko-KR" sz="2800" dirty="0" smtClean="0">
                <a:latin typeface="a파도소리" panose="02020600000000000000" pitchFamily="18" charset="-127"/>
                <a:ea typeface="a파도소리" panose="02020600000000000000" pitchFamily="18" charset="-127"/>
                <a:cs typeface="Open Sans Semibold" panose="020B0706030804020204" pitchFamily="34" charset="0"/>
              </a:rPr>
              <a:t>YOLO!</a:t>
            </a:r>
            <a:endParaRPr lang="en-US" altLang="ko-KR" sz="2800" dirty="0">
              <a:latin typeface="a파도소리" panose="02020600000000000000" pitchFamily="18" charset="-127"/>
              <a:ea typeface="a파도소리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189681-FD82-4595-A92B-D7947812F52B}"/>
              </a:ext>
            </a:extLst>
          </p:cNvPr>
          <p:cNvSpPr/>
          <p:nvPr/>
        </p:nvSpPr>
        <p:spPr>
          <a:xfrm>
            <a:off x="3075072" y="2825122"/>
            <a:ext cx="18646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i="1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홀로</a:t>
            </a:r>
            <a:endParaRPr lang="ko-KR" altLang="en-US" sz="7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D0D83C-4CDD-4D66-B7C9-19C6DC459CCA}"/>
              </a:ext>
            </a:extLst>
          </p:cNvPr>
          <p:cNvSpPr/>
          <p:nvPr/>
        </p:nvSpPr>
        <p:spPr>
          <a:xfrm>
            <a:off x="5955392" y="2852136"/>
            <a:ext cx="28375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i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YOLO!</a:t>
            </a:r>
            <a:endParaRPr lang="ko-KR" altLang="en-US" sz="7200" dirty="0"/>
          </a:p>
        </p:txBody>
      </p:sp>
      <p:sp>
        <p:nvSpPr>
          <p:cNvPr id="39" name="더하기 기호 3">
            <a:extLst>
              <a:ext uri="{FF2B5EF4-FFF2-40B4-BE49-F238E27FC236}">
                <a16:creationId xmlns:a16="http://schemas.microsoft.com/office/drawing/2014/main" id="{F07338BF-9631-46EA-8A72-AA58F9ED9CCD}"/>
              </a:ext>
            </a:extLst>
          </p:cNvPr>
          <p:cNvSpPr/>
          <p:nvPr/>
        </p:nvSpPr>
        <p:spPr>
          <a:xfrm>
            <a:off x="5264572" y="3040565"/>
            <a:ext cx="792088" cy="769441"/>
          </a:xfrm>
          <a:prstGeom prst="mathPlus">
            <a:avLst>
              <a:gd name="adj1" fmla="val 13513"/>
            </a:avLst>
          </a:prstGeom>
          <a:solidFill>
            <a:srgbClr val="FCDA10"/>
          </a:solidFill>
          <a:ln>
            <a:solidFill>
              <a:srgbClr val="FCDA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5C7D339-62C0-4495-9E31-4122CF9841F7}"/>
              </a:ext>
            </a:extLst>
          </p:cNvPr>
          <p:cNvCxnSpPr>
            <a:cxnSpLocks/>
          </p:cNvCxnSpPr>
          <p:nvPr/>
        </p:nvCxnSpPr>
        <p:spPr>
          <a:xfrm flipH="1" flipV="1">
            <a:off x="7374177" y="4052465"/>
            <a:ext cx="1" cy="572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4A6E34-E17D-4508-AD6F-43F6454ABC34}"/>
              </a:ext>
            </a:extLst>
          </p:cNvPr>
          <p:cNvSpPr txBox="1"/>
          <p:nvPr/>
        </p:nvSpPr>
        <p:spPr>
          <a:xfrm>
            <a:off x="3396510" y="1782738"/>
            <a:ext cx="2073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나홀로족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896F0DD-4109-4343-8D32-95195531F825}"/>
              </a:ext>
            </a:extLst>
          </p:cNvPr>
          <p:cNvGrpSpPr/>
          <p:nvPr/>
        </p:nvGrpSpPr>
        <p:grpSpPr>
          <a:xfrm>
            <a:off x="3688827" y="1603817"/>
            <a:ext cx="864084" cy="1321281"/>
            <a:chOff x="2564207" y="1844448"/>
            <a:chExt cx="864084" cy="1321281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EF94B3F-803D-4E8A-AE86-0535331A5713}"/>
                </a:ext>
              </a:extLst>
            </p:cNvPr>
            <p:cNvCxnSpPr>
              <a:cxnSpLocks/>
            </p:cNvCxnSpPr>
            <p:nvPr/>
          </p:nvCxnSpPr>
          <p:spPr>
            <a:xfrm>
              <a:off x="3063975" y="2611732"/>
              <a:ext cx="0" cy="5539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A239DB-BA57-4A25-A706-F144678B09A2}"/>
                </a:ext>
              </a:extLst>
            </p:cNvPr>
            <p:cNvSpPr/>
            <p:nvPr/>
          </p:nvSpPr>
          <p:spPr>
            <a:xfrm>
              <a:off x="2564207" y="1844448"/>
              <a:ext cx="864084" cy="76944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0F7B011-CB7F-4BB0-9EC6-3B697B7462C0}"/>
              </a:ext>
            </a:extLst>
          </p:cNvPr>
          <p:cNvSpPr txBox="1"/>
          <p:nvPr/>
        </p:nvSpPr>
        <p:spPr>
          <a:xfrm>
            <a:off x="4665572" y="5303913"/>
            <a:ext cx="551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자신의 행복을 가장 중시하여 소비하는 태도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573182-9274-4352-BE64-F3E42767CEE0}"/>
              </a:ext>
            </a:extLst>
          </p:cNvPr>
          <p:cNvSpPr/>
          <p:nvPr/>
        </p:nvSpPr>
        <p:spPr>
          <a:xfrm>
            <a:off x="5828861" y="4729574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A7EB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4A7EB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nly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4A7EB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ive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4A7EB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nce!</a:t>
            </a:r>
          </a:p>
        </p:txBody>
      </p:sp>
    </p:spTree>
    <p:extLst>
      <p:ext uri="{BB962C8B-B14F-4D97-AF65-F5344CB8AC3E}">
        <p14:creationId xmlns:p14="http://schemas.microsoft.com/office/powerpoint/2010/main" val="195764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1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3531</Words>
  <Application>Microsoft Office PowerPoint</Application>
  <PresentationFormat>와이드스크린</PresentationFormat>
  <Paragraphs>947</Paragraphs>
  <Slides>84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9" baseType="lpstr">
      <vt:lpstr>10X10</vt:lpstr>
      <vt:lpstr>a발레리노</vt:lpstr>
      <vt:lpstr>a옛날목욕탕L</vt:lpstr>
      <vt:lpstr>a파도소리</vt:lpstr>
      <vt:lpstr>Noto Sans CJK KR Bold</vt:lpstr>
      <vt:lpstr>Noto Sans CJK KR Medium</vt:lpstr>
      <vt:lpstr>Open Sans Extrabold</vt:lpstr>
      <vt:lpstr>Open Sans Semibold</vt:lpstr>
      <vt:lpstr>나눔고딕</vt:lpstr>
      <vt:lpstr>나눔스퀘어라운드 Bold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Windows 사용자</cp:lastModifiedBy>
  <cp:revision>206</cp:revision>
  <dcterms:created xsi:type="dcterms:W3CDTF">2018-01-15T00:40:39Z</dcterms:created>
  <dcterms:modified xsi:type="dcterms:W3CDTF">2018-06-20T04:53:54Z</dcterms:modified>
</cp:coreProperties>
</file>